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82" r:id="rId14"/>
    <p:sldId id="279" r:id="rId15"/>
    <p:sldId id="280" r:id="rId16"/>
    <p:sldId id="281" r:id="rId17"/>
    <p:sldId id="283" r:id="rId18"/>
    <p:sldId id="284" r:id="rId19"/>
    <p:sldId id="269" r:id="rId20"/>
    <p:sldId id="270" r:id="rId21"/>
    <p:sldId id="271" r:id="rId22"/>
    <p:sldId id="285" r:id="rId23"/>
    <p:sldId id="272" r:id="rId24"/>
    <p:sldId id="273" r:id="rId25"/>
    <p:sldId id="286" r:id="rId26"/>
    <p:sldId id="274" r:id="rId27"/>
    <p:sldId id="275" r:id="rId28"/>
    <p:sldId id="276" r:id="rId29"/>
    <p:sldId id="287" r:id="rId30"/>
    <p:sldId id="277" r:id="rId31"/>
    <p:sldId id="278" r:id="rId32"/>
    <p:sldId id="307" r:id="rId33"/>
    <p:sldId id="308" r:id="rId34"/>
    <p:sldId id="288" r:id="rId35"/>
    <p:sldId id="289" r:id="rId36"/>
    <p:sldId id="290" r:id="rId37"/>
    <p:sldId id="291" r:id="rId38"/>
    <p:sldId id="309" r:id="rId39"/>
    <p:sldId id="292" r:id="rId40"/>
    <p:sldId id="293" r:id="rId41"/>
    <p:sldId id="294" r:id="rId42"/>
    <p:sldId id="295" r:id="rId43"/>
    <p:sldId id="296" r:id="rId44"/>
    <p:sldId id="302" r:id="rId45"/>
    <p:sldId id="306" r:id="rId46"/>
    <p:sldId id="297" r:id="rId47"/>
    <p:sldId id="299" r:id="rId48"/>
    <p:sldId id="298" r:id="rId49"/>
    <p:sldId id="300" r:id="rId50"/>
    <p:sldId id="301" r:id="rId51"/>
    <p:sldId id="303" r:id="rId52"/>
    <p:sldId id="304" r:id="rId53"/>
    <p:sldId id="305" r:id="rId5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7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265886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10875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41100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287325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389672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B49EDC5-C51C-43B5-9DD6-D7F5BEEABEFB}" type="datetimeFigureOut">
              <a:rPr lang="cs-CZ" smtClean="0"/>
              <a:t>17.9.2020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341672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B49EDC5-C51C-43B5-9DD6-D7F5BEEABEFB}" type="datetimeFigureOut">
              <a:rPr lang="cs-CZ" smtClean="0"/>
              <a:t>17.9.2020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14292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B49EDC5-C51C-43B5-9DD6-D7F5BEEABEFB}" type="datetimeFigureOut">
              <a:rPr lang="cs-CZ" smtClean="0"/>
              <a:t>17.9.2020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48066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49EDC5-C51C-43B5-9DD6-D7F5BEEABEFB}" type="datetimeFigureOut">
              <a:rPr lang="cs-CZ" smtClean="0"/>
              <a:t>17.9.2020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9027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B49EDC5-C51C-43B5-9DD6-D7F5BEEABEFB}" type="datetimeFigureOut">
              <a:rPr lang="cs-CZ" smtClean="0"/>
              <a:t>17.9.2020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407946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B49EDC5-C51C-43B5-9DD6-D7F5BEEABEFB}" type="datetimeFigureOut">
              <a:rPr lang="cs-CZ" smtClean="0"/>
              <a:t>17.9.2020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4BE2FC-B957-414C-94E3-AB2B6BE26B32}" type="slidenum">
              <a:rPr lang="cs-CZ" smtClean="0"/>
              <a:t>‹#›</a:t>
            </a:fld>
            <a:endParaRPr lang="cs-CZ"/>
          </a:p>
        </p:txBody>
      </p:sp>
    </p:spTree>
    <p:extLst>
      <p:ext uri="{BB962C8B-B14F-4D97-AF65-F5344CB8AC3E}">
        <p14:creationId xmlns:p14="http://schemas.microsoft.com/office/powerpoint/2010/main" val="151205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9EDC5-C51C-43B5-9DD6-D7F5BEEABEFB}" type="datetimeFigureOut">
              <a:rPr lang="cs-CZ" smtClean="0"/>
              <a:t>17.9.2020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BE2FC-B957-414C-94E3-AB2B6BE26B32}" type="slidenum">
              <a:rPr lang="cs-CZ" smtClean="0"/>
              <a:t>‹#›</a:t>
            </a:fld>
            <a:endParaRPr lang="cs-CZ"/>
          </a:p>
        </p:txBody>
      </p:sp>
    </p:spTree>
    <p:extLst>
      <p:ext uri="{BB962C8B-B14F-4D97-AF65-F5344CB8AC3E}">
        <p14:creationId xmlns:p14="http://schemas.microsoft.com/office/powerpoint/2010/main" val="389040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chemeClr val="accent2"/>
          </a:solidFill>
        </p:spPr>
        <p:txBody>
          <a:bodyPr/>
          <a:lstStyle/>
          <a:p>
            <a:r>
              <a:rPr lang="cs-CZ" dirty="0" smtClean="0"/>
              <a:t>dvojčata</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63884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Dvojvaječná  dvojčata</a:t>
            </a:r>
            <a:endParaRPr lang="cs-CZ" dirty="0"/>
          </a:p>
        </p:txBody>
      </p:sp>
      <p:sp>
        <p:nvSpPr>
          <p:cNvPr id="3" name="Zástupný symbol pro obsah 2"/>
          <p:cNvSpPr>
            <a:spLocks noGrp="1"/>
          </p:cNvSpPr>
          <p:nvPr>
            <p:ph idx="1"/>
          </p:nvPr>
        </p:nvSpPr>
        <p:spPr>
          <a:solidFill>
            <a:srgbClr val="92D050"/>
          </a:solidFill>
        </p:spPr>
        <p:txBody>
          <a:bodyPr/>
          <a:lstStyle/>
          <a:p>
            <a:r>
              <a:rPr lang="cs-CZ" b="1" dirty="0"/>
              <a:t>Dvojvaječná dvojčata</a:t>
            </a:r>
            <a:r>
              <a:rPr lang="cs-CZ" dirty="0"/>
              <a:t> </a:t>
            </a:r>
            <a:r>
              <a:rPr lang="cs-CZ" b="1" dirty="0"/>
              <a:t>vznikají oplodněním dvou vajíček</a:t>
            </a:r>
            <a:r>
              <a:rPr lang="cs-CZ" dirty="0"/>
              <a:t> (která dozrála v jednom či obou vaječnících) dvěma spermiemi. Zvláštním, a ne tak častým, případem vzniku dvojvaječných dvojčat je </a:t>
            </a:r>
          </a:p>
          <a:p>
            <a:endParaRPr lang="cs-CZ" dirty="0"/>
          </a:p>
        </p:txBody>
      </p:sp>
    </p:spTree>
    <p:extLst>
      <p:ext uri="{BB962C8B-B14F-4D97-AF65-F5344CB8AC3E}">
        <p14:creationId xmlns:p14="http://schemas.microsoft.com/office/powerpoint/2010/main" val="207948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FF0000"/>
          </a:solidFill>
        </p:spPr>
        <p:txBody>
          <a:bodyPr/>
          <a:lstStyle/>
          <a:p>
            <a:r>
              <a:rPr lang="cs-CZ" dirty="0" smtClean="0"/>
              <a:t>Dvojvaječná dodatečné oplodnění </a:t>
            </a:r>
            <a:endParaRPr lang="cs-CZ" dirty="0"/>
          </a:p>
        </p:txBody>
      </p:sp>
      <p:sp>
        <p:nvSpPr>
          <p:cNvPr id="3" name="Podnadpis 2"/>
          <p:cNvSpPr>
            <a:spLocks noGrp="1"/>
          </p:cNvSpPr>
          <p:nvPr>
            <p:ph type="subTitle" idx="1"/>
          </p:nvPr>
        </p:nvSpPr>
        <p:spPr>
          <a:solidFill>
            <a:srgbClr val="92D050"/>
          </a:solidFill>
        </p:spPr>
        <p:txBody>
          <a:bodyPr>
            <a:normAutofit fontScale="32500" lnSpcReduction="20000"/>
          </a:bodyPr>
          <a:lstStyle/>
          <a:p>
            <a:r>
              <a:rPr lang="cs-CZ" sz="5000" b="1" i="1" dirty="0">
                <a:solidFill>
                  <a:schemeClr val="tx1"/>
                </a:solidFill>
              </a:rPr>
              <a:t>D</a:t>
            </a:r>
            <a:r>
              <a:rPr lang="cs-CZ" sz="5000" b="1" i="1" dirty="0" smtClean="0">
                <a:solidFill>
                  <a:schemeClr val="tx1"/>
                </a:solidFill>
              </a:rPr>
              <a:t>odatečné </a:t>
            </a:r>
            <a:r>
              <a:rPr lang="cs-CZ" sz="5000" b="1" i="1" dirty="0">
                <a:solidFill>
                  <a:schemeClr val="tx1"/>
                </a:solidFill>
              </a:rPr>
              <a:t>oplodnění</a:t>
            </a:r>
            <a:r>
              <a:rPr lang="cs-CZ" sz="5000" dirty="0">
                <a:solidFill>
                  <a:schemeClr val="tx1"/>
                </a:solidFill>
              </a:rPr>
              <a:t>. Znamená to, že jedno již oplozené vajíčko se začíná </a:t>
            </a:r>
            <a:r>
              <a:rPr lang="cs-CZ" sz="5000" dirty="0" err="1">
                <a:solidFill>
                  <a:schemeClr val="tx1"/>
                </a:solidFill>
              </a:rPr>
              <a:t>uhnizďovat</a:t>
            </a:r>
            <a:r>
              <a:rPr lang="cs-CZ" sz="5000" dirty="0">
                <a:solidFill>
                  <a:schemeClr val="tx1"/>
                </a:solidFill>
              </a:rPr>
              <a:t> a přesto dojde k další ovulaci, při které může být i toto druhé zralé vajíčko oplodněno (</a:t>
            </a:r>
            <a:r>
              <a:rPr lang="cs-CZ" sz="5000" b="1" dirty="0">
                <a:solidFill>
                  <a:schemeClr val="tx1"/>
                </a:solidFill>
              </a:rPr>
              <a:t>tím dojde k početí dvou jedinců v různých fázích menstruačního cyklu, nebo dokonce během dvou cyklů</a:t>
            </a:r>
            <a:r>
              <a:rPr lang="cs-CZ" sz="5000" dirty="0">
                <a:solidFill>
                  <a:schemeClr val="tx1"/>
                </a:solidFill>
              </a:rPr>
              <a:t>). Přestože se pak </a:t>
            </a:r>
            <a:r>
              <a:rPr lang="cs-CZ" sz="5000" b="1" dirty="0">
                <a:solidFill>
                  <a:schemeClr val="tx1"/>
                </a:solidFill>
              </a:rPr>
              <a:t>dvojčata narodí v jeden den</a:t>
            </a:r>
            <a:r>
              <a:rPr lang="cs-CZ" sz="5000" dirty="0">
                <a:solidFill>
                  <a:schemeClr val="tx1"/>
                </a:solidFill>
              </a:rPr>
              <a:t>, je jedno z dvojčat vlastně o několik dní či týdnů starší než druhé.</a:t>
            </a:r>
          </a:p>
          <a:p>
            <a:r>
              <a:rPr lang="cs-CZ" dirty="0"/>
              <a:t> </a:t>
            </a:r>
          </a:p>
          <a:p>
            <a:endParaRPr lang="cs-CZ" dirty="0"/>
          </a:p>
        </p:txBody>
      </p:sp>
    </p:spTree>
    <p:extLst>
      <p:ext uri="{BB962C8B-B14F-4D97-AF65-F5344CB8AC3E}">
        <p14:creationId xmlns:p14="http://schemas.microsoft.com/office/powerpoint/2010/main" val="179972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b="1" i="1" dirty="0"/>
              <a:t>syndrom mizejícího</a:t>
            </a:r>
            <a:endParaRPr lang="cs-CZ" dirty="0"/>
          </a:p>
        </p:txBody>
      </p:sp>
      <p:sp>
        <p:nvSpPr>
          <p:cNvPr id="3" name="Zástupný symbol pro obsah 2"/>
          <p:cNvSpPr>
            <a:spLocks noGrp="1"/>
          </p:cNvSpPr>
          <p:nvPr>
            <p:ph idx="1"/>
          </p:nvPr>
        </p:nvSpPr>
        <p:spPr>
          <a:solidFill>
            <a:srgbClr val="92D050"/>
          </a:solidFill>
        </p:spPr>
        <p:txBody>
          <a:bodyPr>
            <a:normAutofit fontScale="92500" lnSpcReduction="20000"/>
          </a:bodyPr>
          <a:lstStyle/>
          <a:p>
            <a:r>
              <a:rPr lang="cs-CZ" b="1" i="1" dirty="0"/>
              <a:t>syndrom mizejícího </a:t>
            </a:r>
            <a:r>
              <a:rPr lang="cs-CZ" b="1" dirty="0"/>
              <a:t>jedna třetina dvojčetných těhotenství se v průběhu prvních třech měsíců změní na  těhotenství </a:t>
            </a:r>
            <a:r>
              <a:rPr lang="cs-CZ" b="1" dirty="0" err="1" smtClean="0"/>
              <a:t>jednoplodová</a:t>
            </a:r>
            <a:r>
              <a:rPr lang="cs-CZ" b="1" dirty="0" smtClean="0"/>
              <a:t>. </a:t>
            </a:r>
            <a:r>
              <a:rPr lang="cs-CZ" b="1" dirty="0"/>
              <a:t>Odumřelý plod může odejít při slabém krvácení, je vstřebán placentou (vývoj přežívajícího plodu tím není nikterak narušen)</a:t>
            </a:r>
            <a:r>
              <a:rPr lang="cs-CZ" dirty="0"/>
              <a:t> nebo jej vstřebá přežívající plod (paradoxně tak může dojít k tomu, že člověk bez větších zdravotních problémů nosí odumřelý zárodek svého dvojčete na nějakém z vnitřních orgánů, nebo že člověk má tři ledviny jako pozůstatek svého dvojčete</a:t>
            </a:r>
          </a:p>
        </p:txBody>
      </p:sp>
    </p:spTree>
    <p:extLst>
      <p:ext uri="{BB962C8B-B14F-4D97-AF65-F5344CB8AC3E}">
        <p14:creationId xmlns:p14="http://schemas.microsoft.com/office/powerpoint/2010/main" val="64225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Siamská dvojčata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628800"/>
            <a:ext cx="3024336" cy="4186844"/>
          </a:xfrm>
        </p:spPr>
      </p:pic>
    </p:spTree>
    <p:extLst>
      <p:ext uri="{BB962C8B-B14F-4D97-AF65-F5344CB8AC3E}">
        <p14:creationId xmlns:p14="http://schemas.microsoft.com/office/powerpoint/2010/main" val="394736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Siamská dvojčata</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484784"/>
            <a:ext cx="3854817" cy="4539223"/>
          </a:xfrm>
        </p:spPr>
      </p:pic>
    </p:spTree>
    <p:extLst>
      <p:ext uri="{BB962C8B-B14F-4D97-AF65-F5344CB8AC3E}">
        <p14:creationId xmlns:p14="http://schemas.microsoft.com/office/powerpoint/2010/main" val="89381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Siamská dvojčata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412776"/>
            <a:ext cx="4104456" cy="4639372"/>
          </a:xfrm>
        </p:spPr>
      </p:pic>
    </p:spTree>
    <p:extLst>
      <p:ext uri="{BB962C8B-B14F-4D97-AF65-F5344CB8AC3E}">
        <p14:creationId xmlns:p14="http://schemas.microsoft.com/office/powerpoint/2010/main" val="276983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Siamská dvojčata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772816"/>
            <a:ext cx="5760640" cy="4096883"/>
          </a:xfrm>
        </p:spPr>
      </p:pic>
    </p:spTree>
    <p:extLst>
      <p:ext uri="{BB962C8B-B14F-4D97-AF65-F5344CB8AC3E}">
        <p14:creationId xmlns:p14="http://schemas.microsoft.com/office/powerpoint/2010/main" val="230903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Siamská dvojčata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326" y="1600200"/>
            <a:ext cx="6859348" cy="4525963"/>
          </a:xfrm>
        </p:spPr>
      </p:pic>
    </p:spTree>
    <p:extLst>
      <p:ext uri="{BB962C8B-B14F-4D97-AF65-F5344CB8AC3E}">
        <p14:creationId xmlns:p14="http://schemas.microsoft.com/office/powerpoint/2010/main" val="357097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Siamská dvojčata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916832"/>
            <a:ext cx="6461760" cy="4305300"/>
          </a:xfrm>
        </p:spPr>
      </p:pic>
    </p:spTree>
    <p:extLst>
      <p:ext uri="{BB962C8B-B14F-4D97-AF65-F5344CB8AC3E}">
        <p14:creationId xmlns:p14="http://schemas.microsoft.com/office/powerpoint/2010/main" val="341808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99592" y="1124745"/>
            <a:ext cx="7700392" cy="1080120"/>
          </a:xfrm>
          <a:solidFill>
            <a:srgbClr val="FF0000"/>
          </a:solidFill>
        </p:spPr>
        <p:txBody>
          <a:bodyPr/>
          <a:lstStyle/>
          <a:p>
            <a:r>
              <a:rPr lang="cs-CZ" dirty="0" smtClean="0"/>
              <a:t>Rizika  těhotenství</a:t>
            </a:r>
            <a:endParaRPr lang="cs-CZ" dirty="0"/>
          </a:p>
        </p:txBody>
      </p:sp>
      <p:sp>
        <p:nvSpPr>
          <p:cNvPr id="3" name="Podnadpis 2"/>
          <p:cNvSpPr>
            <a:spLocks noGrp="1"/>
          </p:cNvSpPr>
          <p:nvPr>
            <p:ph type="subTitle" idx="1"/>
          </p:nvPr>
        </p:nvSpPr>
        <p:spPr>
          <a:xfrm>
            <a:off x="827584" y="2852936"/>
            <a:ext cx="7776864" cy="2880320"/>
          </a:xfrm>
          <a:solidFill>
            <a:srgbClr val="92D050"/>
          </a:solidFill>
        </p:spPr>
        <p:txBody>
          <a:bodyPr>
            <a:normAutofit lnSpcReduction="10000"/>
          </a:bodyPr>
          <a:lstStyle/>
          <a:p>
            <a:r>
              <a:rPr lang="cs-CZ" dirty="0">
                <a:solidFill>
                  <a:schemeClr val="tx1"/>
                </a:solidFill>
              </a:rPr>
              <a:t>Důležité proto je včasné rozpoznání vícečetného těhotenství. </a:t>
            </a:r>
            <a:r>
              <a:rPr lang="cs-CZ" b="1" dirty="0">
                <a:solidFill>
                  <a:schemeClr val="tx1"/>
                </a:solidFill>
              </a:rPr>
              <a:t>Každopádně by maminka měla zůstat v pracovní neschopnosti v klidu doma (nejpozději od 20. týdne těhotenství!), i když nepociťuje žádné potíže</a:t>
            </a:r>
            <a:r>
              <a:rPr lang="cs-CZ" dirty="0">
                <a:solidFill>
                  <a:schemeClr val="tx1"/>
                </a:solidFill>
              </a:rPr>
              <a:t>.</a:t>
            </a:r>
          </a:p>
          <a:p>
            <a:endParaRPr lang="cs-CZ" dirty="0"/>
          </a:p>
        </p:txBody>
      </p:sp>
    </p:spTree>
    <p:extLst>
      <p:ext uri="{BB962C8B-B14F-4D97-AF65-F5344CB8AC3E}">
        <p14:creationId xmlns:p14="http://schemas.microsoft.com/office/powerpoint/2010/main" val="2120579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Frekvence  porodů dvojčat</a:t>
            </a:r>
            <a:endParaRPr lang="cs-CZ" dirty="0"/>
          </a:p>
        </p:txBody>
      </p:sp>
      <p:sp>
        <p:nvSpPr>
          <p:cNvPr id="3" name="Zástupný symbol pro obsah 2"/>
          <p:cNvSpPr>
            <a:spLocks noGrp="1"/>
          </p:cNvSpPr>
          <p:nvPr>
            <p:ph idx="1"/>
          </p:nvPr>
        </p:nvSpPr>
        <p:spPr>
          <a:solidFill>
            <a:srgbClr val="92D050"/>
          </a:solidFill>
        </p:spPr>
        <p:txBody>
          <a:bodyPr/>
          <a:lstStyle/>
          <a:p>
            <a:pPr marL="0" indent="0">
              <a:buNone/>
            </a:pPr>
            <a:r>
              <a:rPr lang="cs-CZ" dirty="0" smtClean="0"/>
              <a:t>Poměr  se změnil </a:t>
            </a:r>
          </a:p>
          <a:p>
            <a:pPr marL="0" indent="0">
              <a:buNone/>
            </a:pPr>
            <a:r>
              <a:rPr lang="cs-CZ" dirty="0" smtClean="0"/>
              <a:t>Z původních poměrů 1:85 se postupně  měnil  1:65  a nyní 1:50</a:t>
            </a:r>
            <a:endParaRPr lang="cs-CZ" dirty="0"/>
          </a:p>
        </p:txBody>
      </p:sp>
    </p:spTree>
    <p:extLst>
      <p:ext uri="{BB962C8B-B14F-4D97-AF65-F5344CB8AC3E}">
        <p14:creationId xmlns:p14="http://schemas.microsoft.com/office/powerpoint/2010/main" val="231557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836713"/>
            <a:ext cx="7772400" cy="1224136"/>
          </a:xfrm>
          <a:solidFill>
            <a:srgbClr val="FF0000"/>
          </a:solidFill>
        </p:spPr>
        <p:txBody>
          <a:bodyPr/>
          <a:lstStyle/>
          <a:p>
            <a:r>
              <a:rPr lang="cs-CZ" dirty="0" smtClean="0"/>
              <a:t>Riziko těhotenství 2</a:t>
            </a:r>
            <a:endParaRPr lang="cs-CZ" dirty="0"/>
          </a:p>
        </p:txBody>
      </p:sp>
      <p:sp>
        <p:nvSpPr>
          <p:cNvPr id="3" name="Podnadpis 2"/>
          <p:cNvSpPr>
            <a:spLocks noGrp="1"/>
          </p:cNvSpPr>
          <p:nvPr>
            <p:ph type="subTitle" idx="1"/>
          </p:nvPr>
        </p:nvSpPr>
        <p:spPr>
          <a:xfrm>
            <a:off x="683568" y="2492896"/>
            <a:ext cx="7776864" cy="3456384"/>
          </a:xfrm>
          <a:solidFill>
            <a:srgbClr val="92D050"/>
          </a:solidFill>
        </p:spPr>
        <p:txBody>
          <a:bodyPr>
            <a:noAutofit/>
          </a:bodyPr>
          <a:lstStyle/>
          <a:p>
            <a:r>
              <a:rPr lang="cs-CZ" sz="2000" dirty="0">
                <a:solidFill>
                  <a:schemeClr val="tx1"/>
                </a:solidFill>
              </a:rPr>
              <a:t>Největším rizikem vícečetného těhotenství je předčasný porod. Zkušenosti sice dokazují, že pro dvojčata je příznivější těhotenství trvající 37 – 38 týdnů </a:t>
            </a:r>
          </a:p>
          <a:p>
            <a:r>
              <a:rPr lang="cs-CZ" sz="2000" dirty="0">
                <a:solidFill>
                  <a:schemeClr val="tx1"/>
                </a:solidFill>
              </a:rPr>
              <a:t> Porody v období mezi 26. – 37. týdnem těhotenství jsou u dvojčat až 10x častější než u samostatně narozených dětí. </a:t>
            </a:r>
          </a:p>
          <a:p>
            <a:r>
              <a:rPr lang="cs-CZ" sz="2000" dirty="0">
                <a:solidFill>
                  <a:schemeClr val="tx1"/>
                </a:solidFill>
              </a:rPr>
              <a:t>Při předčasném porodu hrozí u narozených dvojčat nebezpečí dýchacích a neurologických komplikací. </a:t>
            </a:r>
          </a:p>
          <a:p>
            <a:r>
              <a:rPr lang="cs-CZ" sz="2000" dirty="0">
                <a:solidFill>
                  <a:schemeClr val="tx1"/>
                </a:solidFill>
              </a:rPr>
              <a:t>Naopak dvojčatům narozeným po 38. týdnu hrozí to, že placenta, která je již “opotřebovaná”, nebude mít dostatečnou schopnost výměny kyslíku a kysličníku uhličitého</a:t>
            </a:r>
          </a:p>
        </p:txBody>
      </p:sp>
    </p:spTree>
    <p:extLst>
      <p:ext uri="{BB962C8B-B14F-4D97-AF65-F5344CB8AC3E}">
        <p14:creationId xmlns:p14="http://schemas.microsoft.com/office/powerpoint/2010/main" val="1048069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Riziko těhotenství 3</a:t>
            </a:r>
            <a:endParaRPr lang="cs-CZ" dirty="0"/>
          </a:p>
        </p:txBody>
      </p:sp>
      <p:sp>
        <p:nvSpPr>
          <p:cNvPr id="3" name="Zástupný symbol pro obsah 2"/>
          <p:cNvSpPr>
            <a:spLocks noGrp="1"/>
          </p:cNvSpPr>
          <p:nvPr>
            <p:ph idx="1"/>
          </p:nvPr>
        </p:nvSpPr>
        <p:spPr>
          <a:xfrm>
            <a:off x="467544" y="1844824"/>
            <a:ext cx="8229600" cy="3917032"/>
          </a:xfrm>
          <a:solidFill>
            <a:srgbClr val="92D050"/>
          </a:solidFill>
        </p:spPr>
        <p:txBody>
          <a:bodyPr>
            <a:normAutofit/>
          </a:bodyPr>
          <a:lstStyle/>
          <a:p>
            <a:r>
              <a:rPr lang="cs-CZ" dirty="0"/>
              <a:t>Důsledkem předčasných porodů je </a:t>
            </a:r>
            <a:r>
              <a:rPr lang="cs-CZ" b="1" dirty="0"/>
              <a:t>nízká porodní hmotnost</a:t>
            </a:r>
            <a:r>
              <a:rPr lang="cs-CZ" dirty="0"/>
              <a:t>, se kterou úzce souvisí nebezpečí novorozeneckého úmrtí i vyšší riziko poškození v době kolem porodu. Za dítě s nízkou porodní hmotností je považováno to, jehož hmotnost po porodu je nižší než 2 500 g</a:t>
            </a:r>
            <a:r>
              <a:rPr lang="cs-CZ" dirty="0" smtClean="0"/>
              <a:t>.</a:t>
            </a:r>
            <a:endParaRPr lang="cs-CZ" dirty="0"/>
          </a:p>
          <a:p>
            <a:endParaRPr lang="cs-CZ" dirty="0"/>
          </a:p>
        </p:txBody>
      </p:sp>
    </p:spTree>
    <p:extLst>
      <p:ext uri="{BB962C8B-B14F-4D97-AF65-F5344CB8AC3E}">
        <p14:creationId xmlns:p14="http://schemas.microsoft.com/office/powerpoint/2010/main" val="186702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Riziko těhotenství 4</a:t>
            </a:r>
            <a:endParaRPr lang="cs-CZ" dirty="0"/>
          </a:p>
        </p:txBody>
      </p:sp>
      <p:sp>
        <p:nvSpPr>
          <p:cNvPr id="3" name="Zástupný symbol pro obsah 2"/>
          <p:cNvSpPr>
            <a:spLocks noGrp="1"/>
          </p:cNvSpPr>
          <p:nvPr>
            <p:ph idx="1"/>
          </p:nvPr>
        </p:nvSpPr>
        <p:spPr>
          <a:xfrm>
            <a:off x="467544" y="1700808"/>
            <a:ext cx="8229600" cy="4525963"/>
          </a:xfrm>
          <a:solidFill>
            <a:srgbClr val="92D050"/>
          </a:solidFill>
        </p:spPr>
        <p:txBody>
          <a:bodyPr/>
          <a:lstStyle/>
          <a:p>
            <a:r>
              <a:rPr lang="cs-CZ" dirty="0"/>
              <a:t>Díky moderní technice i zkušenostem lékařů se v současné době daří zachraňovat, již celkem úspěšně, i děti s porodní hmotností nižší než 1000 g, přesto jsou tyto děti vystaveny obrovskému riziku různých poškození a nákaz a dlouhodobému pobytu na jednotkách intenzivní péče.</a:t>
            </a:r>
          </a:p>
          <a:p>
            <a:pPr marL="0" indent="0">
              <a:buNone/>
            </a:pPr>
            <a:endParaRPr lang="cs-CZ" dirty="0"/>
          </a:p>
        </p:txBody>
      </p:sp>
    </p:spTree>
    <p:extLst>
      <p:ext uri="{BB962C8B-B14F-4D97-AF65-F5344CB8AC3E}">
        <p14:creationId xmlns:p14="http://schemas.microsoft.com/office/powerpoint/2010/main" val="210638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692696"/>
            <a:ext cx="7772400" cy="1226567"/>
          </a:xfrm>
          <a:solidFill>
            <a:srgbClr val="FF0000"/>
          </a:solidFill>
        </p:spPr>
        <p:txBody>
          <a:bodyPr/>
          <a:lstStyle/>
          <a:p>
            <a:r>
              <a:rPr lang="cs-CZ" dirty="0" smtClean="0"/>
              <a:t>Riziko těhotenství 5</a:t>
            </a:r>
            <a:endParaRPr lang="cs-CZ" dirty="0"/>
          </a:p>
        </p:txBody>
      </p:sp>
      <p:sp>
        <p:nvSpPr>
          <p:cNvPr id="3" name="Podnadpis 2"/>
          <p:cNvSpPr>
            <a:spLocks noGrp="1"/>
          </p:cNvSpPr>
          <p:nvPr>
            <p:ph type="subTitle" idx="1"/>
          </p:nvPr>
        </p:nvSpPr>
        <p:spPr>
          <a:xfrm>
            <a:off x="755576" y="2204864"/>
            <a:ext cx="7776864" cy="3528392"/>
          </a:xfrm>
          <a:solidFill>
            <a:srgbClr val="92D050"/>
          </a:solidFill>
        </p:spPr>
        <p:txBody>
          <a:bodyPr>
            <a:noAutofit/>
          </a:bodyPr>
          <a:lstStyle/>
          <a:p>
            <a:pPr marL="457200" indent="-457200" algn="l">
              <a:buFont typeface="Arial" panose="020B0604020202020204" pitchFamily="34" charset="0"/>
              <a:buChar char="•"/>
            </a:pPr>
            <a:r>
              <a:rPr lang="cs-CZ" sz="2400" dirty="0">
                <a:solidFill>
                  <a:schemeClr val="tx1"/>
                </a:solidFill>
              </a:rPr>
              <a:t>Hypotrofie </a:t>
            </a:r>
          </a:p>
          <a:p>
            <a:pPr algn="l"/>
            <a:r>
              <a:rPr lang="cs-CZ" sz="2400" dirty="0">
                <a:solidFill>
                  <a:schemeClr val="tx1"/>
                </a:solidFill>
              </a:rPr>
              <a:t>Příčinou nízké porodní hmotnosti může být i </a:t>
            </a:r>
            <a:r>
              <a:rPr lang="cs-CZ" sz="2400" b="1" dirty="0">
                <a:solidFill>
                  <a:schemeClr val="tx1"/>
                </a:solidFill>
              </a:rPr>
              <a:t>opoždění nitroděložního růstu</a:t>
            </a:r>
            <a:r>
              <a:rPr lang="cs-CZ" sz="2400" dirty="0">
                <a:solidFill>
                  <a:schemeClr val="tx1"/>
                </a:solidFill>
              </a:rPr>
              <a:t>. To nastává nejčastěji v posledních třech měsících těhotenství a může se týkat jednoho nebo obou dvojčat. Příčiny tohoto opožděného růstu plodu v matčině děloze nejsou zcela známy, nejčastěji se udává, že jde o omezení příjmu živin z matčina těla</a:t>
            </a:r>
          </a:p>
        </p:txBody>
      </p:sp>
    </p:spTree>
    <p:extLst>
      <p:ext uri="{BB962C8B-B14F-4D97-AF65-F5344CB8AC3E}">
        <p14:creationId xmlns:p14="http://schemas.microsoft.com/office/powerpoint/2010/main" val="3957616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Transfuzní syndrom 1</a:t>
            </a:r>
            <a:endParaRPr lang="cs-CZ" dirty="0"/>
          </a:p>
        </p:txBody>
      </p:sp>
      <p:sp>
        <p:nvSpPr>
          <p:cNvPr id="3" name="Zástupný symbol pro obsah 2"/>
          <p:cNvSpPr>
            <a:spLocks noGrp="1"/>
          </p:cNvSpPr>
          <p:nvPr>
            <p:ph idx="1"/>
          </p:nvPr>
        </p:nvSpPr>
        <p:spPr>
          <a:xfrm>
            <a:off x="467544" y="1772816"/>
            <a:ext cx="8229600" cy="4525963"/>
          </a:xfrm>
          <a:solidFill>
            <a:srgbClr val="92D050"/>
          </a:solidFill>
        </p:spPr>
        <p:txBody>
          <a:bodyPr>
            <a:normAutofit fontScale="92500" lnSpcReduction="20000"/>
          </a:bodyPr>
          <a:lstStyle/>
          <a:p>
            <a:r>
              <a:rPr lang="cs-CZ" b="1" dirty="0"/>
              <a:t>transfúzní syndrom</a:t>
            </a:r>
            <a:r>
              <a:rPr lang="cs-CZ" dirty="0"/>
              <a:t>, který postihuje pouze </a:t>
            </a:r>
            <a:r>
              <a:rPr lang="cs-CZ" b="1" dirty="0"/>
              <a:t>jednovaječná dvojčata</a:t>
            </a:r>
            <a:r>
              <a:rPr lang="cs-CZ" dirty="0"/>
              <a:t>, která se vyvíjejí v jednom společném plodovém obalu s jednou </a:t>
            </a:r>
            <a:r>
              <a:rPr lang="cs-CZ" dirty="0" smtClean="0"/>
              <a:t>placentou</a:t>
            </a:r>
            <a:r>
              <a:rPr lang="cs-CZ" dirty="0"/>
              <a:t>. V takovémto případě se narodí sice jednovaječná, ale zcela rozdílná dvojčata. Jedno je malé a bledé, druhé je velké, červené, s různými otoky a někdy má i zvětšené vnitřní orgány. Je to způsobeno nestejnoměrným přísunem živin v době těhotenství, který je důsledkem propojení oběhových systémů obou plodů (přes společnou placentu). </a:t>
            </a:r>
          </a:p>
          <a:p>
            <a:pPr marL="0" indent="0">
              <a:buNone/>
            </a:pPr>
            <a:endParaRPr lang="cs-CZ" dirty="0"/>
          </a:p>
        </p:txBody>
      </p:sp>
    </p:spTree>
    <p:extLst>
      <p:ext uri="{BB962C8B-B14F-4D97-AF65-F5344CB8AC3E}">
        <p14:creationId xmlns:p14="http://schemas.microsoft.com/office/powerpoint/2010/main" val="2535413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Transfuzní syndrom 2</a:t>
            </a:r>
            <a:endParaRPr lang="cs-CZ" dirty="0"/>
          </a:p>
        </p:txBody>
      </p:sp>
      <p:sp>
        <p:nvSpPr>
          <p:cNvPr id="3" name="Zástupný symbol pro obsah 2"/>
          <p:cNvSpPr>
            <a:spLocks noGrp="1"/>
          </p:cNvSpPr>
          <p:nvPr>
            <p:ph idx="1"/>
          </p:nvPr>
        </p:nvSpPr>
        <p:spPr>
          <a:xfrm>
            <a:off x="539552" y="1772816"/>
            <a:ext cx="8229600" cy="4525963"/>
          </a:xfrm>
          <a:solidFill>
            <a:srgbClr val="92D050"/>
          </a:solidFill>
        </p:spPr>
        <p:txBody>
          <a:bodyPr/>
          <a:lstStyle/>
          <a:p>
            <a:r>
              <a:rPr lang="cs-CZ" b="1" dirty="0"/>
              <a:t>Jedno z dvojčat tak zásobuje krví druhé a samo se stává chudokrevným a podvyživeným. Největším nebezpečím při pozdním odhalení transfúzního syndromu je smrt tohoto plodu v matčině děloze.</a:t>
            </a:r>
            <a:endParaRPr lang="cs-CZ" dirty="0"/>
          </a:p>
          <a:p>
            <a:pPr marL="0" indent="0">
              <a:buNone/>
            </a:pPr>
            <a:endParaRPr lang="cs-CZ" dirty="0"/>
          </a:p>
        </p:txBody>
      </p:sp>
    </p:spTree>
    <p:extLst>
      <p:ext uri="{BB962C8B-B14F-4D97-AF65-F5344CB8AC3E}">
        <p14:creationId xmlns:p14="http://schemas.microsoft.com/office/powerpoint/2010/main" val="3419583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Porody 1</a:t>
            </a:r>
            <a:endParaRPr lang="cs-CZ" dirty="0"/>
          </a:p>
        </p:txBody>
      </p:sp>
      <p:sp>
        <p:nvSpPr>
          <p:cNvPr id="3" name="Zástupný symbol pro obsah 2"/>
          <p:cNvSpPr>
            <a:spLocks noGrp="1"/>
          </p:cNvSpPr>
          <p:nvPr>
            <p:ph idx="1"/>
          </p:nvPr>
        </p:nvSpPr>
        <p:spPr>
          <a:xfrm>
            <a:off x="467544" y="1772816"/>
            <a:ext cx="8229600" cy="4525963"/>
          </a:xfrm>
          <a:solidFill>
            <a:srgbClr val="92D050"/>
          </a:solidFill>
        </p:spPr>
        <p:txBody>
          <a:bodyPr/>
          <a:lstStyle/>
          <a:p>
            <a:r>
              <a:rPr lang="cs-CZ" dirty="0"/>
              <a:t>Stejně jako je každé vícečetné těhotenství rizikové, je i porod dvojčat rizikový a nebezpečí úmrtí je až 4x větší než u porodu jednoho dítěte. Proto by každý porod dvojčat měl proběhnout v dobře vybavené porodnici</a:t>
            </a:r>
          </a:p>
        </p:txBody>
      </p:sp>
    </p:spTree>
    <p:extLst>
      <p:ext uri="{BB962C8B-B14F-4D97-AF65-F5344CB8AC3E}">
        <p14:creationId xmlns:p14="http://schemas.microsoft.com/office/powerpoint/2010/main" val="120912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620688"/>
            <a:ext cx="7772400" cy="1082551"/>
          </a:xfrm>
          <a:solidFill>
            <a:srgbClr val="FF0000"/>
          </a:solidFill>
        </p:spPr>
        <p:txBody>
          <a:bodyPr/>
          <a:lstStyle/>
          <a:p>
            <a:r>
              <a:rPr lang="cs-CZ" dirty="0" smtClean="0"/>
              <a:t>Porody 2</a:t>
            </a:r>
            <a:endParaRPr lang="cs-CZ" dirty="0"/>
          </a:p>
        </p:txBody>
      </p:sp>
      <p:sp>
        <p:nvSpPr>
          <p:cNvPr id="3" name="Podnadpis 2"/>
          <p:cNvSpPr>
            <a:spLocks noGrp="1"/>
          </p:cNvSpPr>
          <p:nvPr>
            <p:ph type="subTitle" idx="1"/>
          </p:nvPr>
        </p:nvSpPr>
        <p:spPr>
          <a:xfrm>
            <a:off x="827584" y="1988840"/>
            <a:ext cx="7776864" cy="3456384"/>
          </a:xfrm>
          <a:solidFill>
            <a:srgbClr val="92D050"/>
          </a:solidFill>
        </p:spPr>
        <p:txBody>
          <a:bodyPr>
            <a:noAutofit/>
          </a:bodyPr>
          <a:lstStyle/>
          <a:p>
            <a:pPr algn="l"/>
            <a:r>
              <a:rPr lang="cs-CZ" sz="2800" b="1" dirty="0">
                <a:solidFill>
                  <a:schemeClr val="tx1"/>
                </a:solidFill>
              </a:rPr>
              <a:t>Normální porod</a:t>
            </a:r>
            <a:r>
              <a:rPr lang="cs-CZ" sz="2800" dirty="0">
                <a:solidFill>
                  <a:schemeClr val="tx1"/>
                </a:solidFill>
              </a:rPr>
              <a:t> se volí téměř vždy, pokud je v termínu a obě dvojčata jsou hlavičkami dolů (až 45% případů). Takovýto porod může probíhat buď </a:t>
            </a:r>
            <a:r>
              <a:rPr lang="cs-CZ" sz="2800" i="1" dirty="0">
                <a:solidFill>
                  <a:schemeClr val="tx1"/>
                </a:solidFill>
              </a:rPr>
              <a:t>spontánně</a:t>
            </a:r>
            <a:r>
              <a:rPr lang="cs-CZ" sz="2800" dirty="0">
                <a:solidFill>
                  <a:schemeClr val="tx1"/>
                </a:solidFill>
              </a:rPr>
              <a:t> nebo je </a:t>
            </a:r>
            <a:r>
              <a:rPr lang="cs-CZ" sz="2800" i="1" dirty="0">
                <a:solidFill>
                  <a:schemeClr val="tx1"/>
                </a:solidFill>
              </a:rPr>
              <a:t>vyvolán uměle</a:t>
            </a:r>
            <a:r>
              <a:rPr lang="cs-CZ" sz="2800" dirty="0">
                <a:solidFill>
                  <a:schemeClr val="tx1"/>
                </a:solidFill>
              </a:rPr>
              <a:t> (v případě např. vysokého tlaku, mírně opožděného nitroděložního vývoje jednoho z dvojčat</a:t>
            </a:r>
          </a:p>
        </p:txBody>
      </p:sp>
    </p:spTree>
    <p:extLst>
      <p:ext uri="{BB962C8B-B14F-4D97-AF65-F5344CB8AC3E}">
        <p14:creationId xmlns:p14="http://schemas.microsoft.com/office/powerpoint/2010/main" val="66003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Porody 3</a:t>
            </a:r>
            <a:endParaRPr lang="cs-CZ" dirty="0"/>
          </a:p>
        </p:txBody>
      </p:sp>
      <p:sp>
        <p:nvSpPr>
          <p:cNvPr id="3" name="Zástupný symbol pro obsah 2"/>
          <p:cNvSpPr>
            <a:spLocks noGrp="1"/>
          </p:cNvSpPr>
          <p:nvPr>
            <p:ph idx="1"/>
          </p:nvPr>
        </p:nvSpPr>
        <p:spPr>
          <a:solidFill>
            <a:srgbClr val="92D050"/>
          </a:solidFill>
        </p:spPr>
        <p:txBody>
          <a:bodyPr>
            <a:normAutofit/>
          </a:bodyPr>
          <a:lstStyle/>
          <a:p>
            <a:r>
              <a:rPr lang="cs-CZ" b="1" dirty="0"/>
              <a:t>Druhé dvojče</a:t>
            </a:r>
            <a:r>
              <a:rPr lang="cs-CZ" dirty="0"/>
              <a:t> se narodí obvykle 8 až 10 minut po prvním, nemělo by se však narodit po více než 20 minutách. Druhorozené dvojče je totiž více ohroženo nedostatkem kyslíku, neboť prochází dvakrát intenzivními děložními stahy (a při delším intervalu mezi narozením obou dětí je navíc vystaveno stahování dělohy, které nastává po porodu prvního dvojčete). </a:t>
            </a:r>
          </a:p>
        </p:txBody>
      </p:sp>
    </p:spTree>
    <p:extLst>
      <p:ext uri="{BB962C8B-B14F-4D97-AF65-F5344CB8AC3E}">
        <p14:creationId xmlns:p14="http://schemas.microsoft.com/office/powerpoint/2010/main" val="352716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Porody 4</a:t>
            </a:r>
            <a:endParaRPr lang="cs-CZ" dirty="0"/>
          </a:p>
        </p:txBody>
      </p:sp>
      <p:sp>
        <p:nvSpPr>
          <p:cNvPr id="3" name="Zástupný symbol pro obsah 2"/>
          <p:cNvSpPr>
            <a:spLocks noGrp="1"/>
          </p:cNvSpPr>
          <p:nvPr>
            <p:ph idx="1"/>
          </p:nvPr>
        </p:nvSpPr>
        <p:spPr>
          <a:solidFill>
            <a:srgbClr val="92D050"/>
          </a:solidFill>
        </p:spPr>
        <p:txBody>
          <a:bodyPr/>
          <a:lstStyle/>
          <a:p>
            <a:r>
              <a:rPr lang="cs-CZ" dirty="0"/>
              <a:t>Prvorozené dvojče zase může být ohroženo krvácením do mozku (z důvodu silnějšího tlaku na hlavičku).</a:t>
            </a:r>
          </a:p>
          <a:p>
            <a:pPr marL="0" indent="0">
              <a:buNone/>
            </a:pPr>
            <a:endParaRPr lang="cs-CZ" dirty="0"/>
          </a:p>
        </p:txBody>
      </p:sp>
    </p:spTree>
    <p:extLst>
      <p:ext uri="{BB962C8B-B14F-4D97-AF65-F5344CB8AC3E}">
        <p14:creationId xmlns:p14="http://schemas.microsoft.com/office/powerpoint/2010/main" val="265828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C00000"/>
          </a:solidFill>
        </p:spPr>
        <p:txBody>
          <a:bodyPr/>
          <a:lstStyle/>
          <a:p>
            <a:r>
              <a:rPr lang="cs-CZ" dirty="0"/>
              <a:t>D</a:t>
            </a:r>
            <a:r>
              <a:rPr lang="cs-CZ" dirty="0" smtClean="0"/>
              <a:t>ůvody</a:t>
            </a:r>
            <a:endParaRPr lang="cs-CZ" dirty="0"/>
          </a:p>
        </p:txBody>
      </p:sp>
      <p:sp>
        <p:nvSpPr>
          <p:cNvPr id="3" name="Zástupný symbol pro obsah 2"/>
          <p:cNvSpPr>
            <a:spLocks noGrp="1"/>
          </p:cNvSpPr>
          <p:nvPr>
            <p:ph idx="1"/>
          </p:nvPr>
        </p:nvSpPr>
        <p:spPr>
          <a:solidFill>
            <a:srgbClr val="92D050"/>
          </a:solidFill>
        </p:spPr>
        <p:txBody>
          <a:bodyPr/>
          <a:lstStyle/>
          <a:p>
            <a:r>
              <a:rPr lang="cs-CZ" dirty="0" smtClean="0"/>
              <a:t>Věk matek</a:t>
            </a:r>
          </a:p>
          <a:p>
            <a:r>
              <a:rPr lang="cs-CZ" dirty="0" smtClean="0"/>
              <a:t>Umělá oplodnění</a:t>
            </a:r>
            <a:endParaRPr lang="cs-CZ" dirty="0"/>
          </a:p>
        </p:txBody>
      </p:sp>
    </p:spTree>
    <p:extLst>
      <p:ext uri="{BB962C8B-B14F-4D97-AF65-F5344CB8AC3E}">
        <p14:creationId xmlns:p14="http://schemas.microsoft.com/office/powerpoint/2010/main" val="354998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764704"/>
            <a:ext cx="7772400" cy="1010543"/>
          </a:xfrm>
          <a:solidFill>
            <a:srgbClr val="FF0000"/>
          </a:solidFill>
        </p:spPr>
        <p:txBody>
          <a:bodyPr/>
          <a:lstStyle/>
          <a:p>
            <a:r>
              <a:rPr lang="cs-CZ" dirty="0" smtClean="0"/>
              <a:t>Porody 5</a:t>
            </a:r>
            <a:endParaRPr lang="cs-CZ" dirty="0"/>
          </a:p>
        </p:txBody>
      </p:sp>
      <p:sp>
        <p:nvSpPr>
          <p:cNvPr id="3" name="Podnadpis 2"/>
          <p:cNvSpPr>
            <a:spLocks noGrp="1"/>
          </p:cNvSpPr>
          <p:nvPr>
            <p:ph type="subTitle" idx="1"/>
          </p:nvPr>
        </p:nvSpPr>
        <p:spPr>
          <a:xfrm>
            <a:off x="683568" y="1988840"/>
            <a:ext cx="7920880" cy="4392488"/>
          </a:xfrm>
          <a:solidFill>
            <a:srgbClr val="92D050"/>
          </a:solidFill>
        </p:spPr>
        <p:txBody>
          <a:bodyPr>
            <a:noAutofit/>
          </a:bodyPr>
          <a:lstStyle/>
          <a:p>
            <a:pPr algn="l"/>
            <a:r>
              <a:rPr lang="cs-CZ" sz="2600" b="1" dirty="0">
                <a:solidFill>
                  <a:schemeClr val="tx1"/>
                </a:solidFill>
              </a:rPr>
              <a:t>Císařský řez</a:t>
            </a:r>
            <a:r>
              <a:rPr lang="cs-CZ" sz="2600" dirty="0">
                <a:solidFill>
                  <a:schemeClr val="tx1"/>
                </a:solidFill>
              </a:rPr>
              <a:t> volí lékaři vždy, když je jedno z dvojčat v příčné poloze, když je první dvojče v poloze koncem pánevním a druhé hlavičkou dolů nebo když vykazuje jedno z dvojčat příznaky vážného opoždění nitroděložního vývoje. Další případy, které většinou končí císařským řezem (avšak není to pravidlo), jsou například zjizvená děloha, předčasný porod, porod obou dvojčat koncem pánevním</a:t>
            </a:r>
            <a:r>
              <a:rPr lang="cs-CZ" sz="2600" dirty="0" smtClean="0">
                <a:solidFill>
                  <a:schemeClr val="tx1"/>
                </a:solidFill>
              </a:rPr>
              <a:t>. Porod </a:t>
            </a:r>
            <a:r>
              <a:rPr lang="cs-CZ" sz="2600" dirty="0">
                <a:solidFill>
                  <a:schemeClr val="tx1"/>
                </a:solidFill>
              </a:rPr>
              <a:t>císařským řezem může probíhat buď v </a:t>
            </a:r>
            <a:r>
              <a:rPr lang="cs-CZ" sz="2600" i="1" dirty="0">
                <a:solidFill>
                  <a:schemeClr val="tx1"/>
                </a:solidFill>
              </a:rPr>
              <a:t>celkové anestezii</a:t>
            </a:r>
            <a:r>
              <a:rPr lang="cs-CZ" sz="2600" dirty="0">
                <a:solidFill>
                  <a:schemeClr val="tx1"/>
                </a:solidFill>
              </a:rPr>
              <a:t> (maminka tedy celý porod prospí) nebo v </a:t>
            </a:r>
            <a:r>
              <a:rPr lang="cs-CZ" sz="2600" i="1" dirty="0">
                <a:solidFill>
                  <a:schemeClr val="tx1"/>
                </a:solidFill>
              </a:rPr>
              <a:t>epidurální anestezii</a:t>
            </a:r>
            <a:r>
              <a:rPr lang="cs-CZ" sz="2600" dirty="0">
                <a:solidFill>
                  <a:schemeClr val="tx1"/>
                </a:solidFill>
              </a:rPr>
              <a:t> (maminka je při vědomí, má </a:t>
            </a:r>
            <a:r>
              <a:rPr lang="cs-CZ" sz="2800" dirty="0">
                <a:solidFill>
                  <a:schemeClr val="tx1"/>
                </a:solidFill>
              </a:rPr>
              <a:t>jen znecitlivěnou dolní polovinu </a:t>
            </a:r>
            <a:r>
              <a:rPr lang="cs-CZ" sz="2800" dirty="0" smtClean="0">
                <a:solidFill>
                  <a:schemeClr val="tx1"/>
                </a:solidFill>
              </a:rPr>
              <a:t>těla.</a:t>
            </a:r>
            <a:endParaRPr lang="cs-CZ" sz="2800" dirty="0">
              <a:solidFill>
                <a:schemeClr val="tx1"/>
              </a:solidFill>
            </a:endParaRPr>
          </a:p>
        </p:txBody>
      </p:sp>
    </p:spTree>
    <p:extLst>
      <p:ext uri="{BB962C8B-B14F-4D97-AF65-F5344CB8AC3E}">
        <p14:creationId xmlns:p14="http://schemas.microsoft.com/office/powerpoint/2010/main" val="374319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Kojení</a:t>
            </a:r>
            <a:endParaRPr lang="cs-CZ" dirty="0"/>
          </a:p>
        </p:txBody>
      </p:sp>
      <p:sp>
        <p:nvSpPr>
          <p:cNvPr id="3" name="Zástupný symbol pro obsah 2"/>
          <p:cNvSpPr>
            <a:spLocks noGrp="1"/>
          </p:cNvSpPr>
          <p:nvPr>
            <p:ph idx="1"/>
          </p:nvPr>
        </p:nvSpPr>
        <p:spPr>
          <a:solidFill>
            <a:srgbClr val="92D050"/>
          </a:solidFill>
        </p:spPr>
        <p:txBody>
          <a:bodyPr/>
          <a:lstStyle/>
          <a:p>
            <a:r>
              <a:rPr lang="cs-CZ" dirty="0"/>
              <a:t>Dvojčata (ale i trojčata) se dají velice úspěšně a dlouho kojit, ač ne každá porodnice maminky s dvojčaty kojení učí</a:t>
            </a:r>
          </a:p>
        </p:txBody>
      </p:sp>
    </p:spTree>
    <p:extLst>
      <p:ext uri="{BB962C8B-B14F-4D97-AF65-F5344CB8AC3E}">
        <p14:creationId xmlns:p14="http://schemas.microsoft.com/office/powerpoint/2010/main" val="350478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Kojení dvojčat</a:t>
            </a:r>
          </a:p>
        </p:txBody>
      </p:sp>
      <p:pic>
        <p:nvPicPr>
          <p:cNvPr id="4" name="Zástupný symbol pro obsah 3" descr="C:\Users\Jezkova\Desktop\Nový obrázek (1).b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6166" y="1893240"/>
            <a:ext cx="5631668" cy="3939882"/>
          </a:xfrm>
          <a:prstGeom prst="rect">
            <a:avLst/>
          </a:prstGeom>
          <a:noFill/>
          <a:ln>
            <a:noFill/>
          </a:ln>
        </p:spPr>
      </p:pic>
    </p:spTree>
    <p:extLst>
      <p:ext uri="{BB962C8B-B14F-4D97-AF65-F5344CB8AC3E}">
        <p14:creationId xmlns:p14="http://schemas.microsoft.com/office/powerpoint/2010/main" val="2024328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Kojení dvojčat</a:t>
            </a:r>
          </a:p>
        </p:txBody>
      </p:sp>
      <p:pic>
        <p:nvPicPr>
          <p:cNvPr id="5" name="Zástupný symbol pro obsah 4" descr="C:\Users\Jezkova\Desktop\Nový obrázek.b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5251" y="1999930"/>
            <a:ext cx="5273497" cy="3726503"/>
          </a:xfrm>
          <a:prstGeom prst="rect">
            <a:avLst/>
          </a:prstGeom>
          <a:noFill/>
          <a:ln>
            <a:noFill/>
          </a:ln>
        </p:spPr>
      </p:pic>
    </p:spTree>
    <p:extLst>
      <p:ext uri="{BB962C8B-B14F-4D97-AF65-F5344CB8AC3E}">
        <p14:creationId xmlns:p14="http://schemas.microsoft.com/office/powerpoint/2010/main" val="2954801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solidFill>
                  <a:srgbClr val="FF0000"/>
                </a:solidFill>
              </a:rPr>
              <a:t>Twinship</a:t>
            </a:r>
            <a:r>
              <a:rPr lang="cs-CZ" b="1" dirty="0" smtClean="0">
                <a:solidFill>
                  <a:srgbClr val="FF0000"/>
                </a:solidFill>
              </a:rPr>
              <a:t> nebo </a:t>
            </a:r>
            <a:r>
              <a:rPr lang="cs-CZ" b="1" dirty="0" err="1" smtClean="0">
                <a:solidFill>
                  <a:srgbClr val="FF0000"/>
                </a:solidFill>
              </a:rPr>
              <a:t>twinning</a:t>
            </a:r>
            <a:r>
              <a:rPr lang="cs-CZ" b="1" dirty="0" smtClean="0">
                <a:solidFill>
                  <a:srgbClr val="FF0000"/>
                </a:solidFill>
              </a:rPr>
              <a:t> </a:t>
            </a:r>
            <a:r>
              <a:rPr lang="cs-CZ" b="1" dirty="0">
                <a:solidFill>
                  <a:srgbClr val="FF0000"/>
                </a:solidFill>
              </a:rPr>
              <a:t>bond</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a:solidFill>
                  <a:srgbClr val="00B050"/>
                </a:solidFill>
              </a:rPr>
              <a:t>pouto mezi dvojčaty je nenahraditelné, obzvláště </a:t>
            </a:r>
            <a:r>
              <a:rPr lang="cs-CZ" b="1" dirty="0" smtClean="0">
                <a:solidFill>
                  <a:srgbClr val="00B050"/>
                </a:solidFill>
              </a:rPr>
              <a:t>u dvojčat </a:t>
            </a:r>
            <a:r>
              <a:rPr lang="cs-CZ" b="1" dirty="0">
                <a:solidFill>
                  <a:srgbClr val="00B050"/>
                </a:solidFill>
              </a:rPr>
              <a:t>jednovaječných</a:t>
            </a:r>
            <a:r>
              <a:rPr lang="cs-CZ" dirty="0" smtClean="0">
                <a:solidFill>
                  <a:srgbClr val="00B050"/>
                </a:solidFill>
              </a:rPr>
              <a:t>.</a:t>
            </a:r>
          </a:p>
          <a:p>
            <a:r>
              <a:rPr lang="cs-CZ" dirty="0">
                <a:solidFill>
                  <a:srgbClr val="00B050"/>
                </a:solidFill>
              </a:rPr>
              <a:t>Paradoxně nejvýznamnější aspekty fenoménu </a:t>
            </a:r>
            <a:r>
              <a:rPr lang="cs-CZ" dirty="0" err="1">
                <a:solidFill>
                  <a:srgbClr val="00B050"/>
                </a:solidFill>
              </a:rPr>
              <a:t>dvojčatovství</a:t>
            </a:r>
            <a:r>
              <a:rPr lang="cs-CZ" dirty="0">
                <a:solidFill>
                  <a:srgbClr val="00B050"/>
                </a:solidFill>
              </a:rPr>
              <a:t> pro samotná dvojčata představují kladné i záporné stránky jejich vývoje </a:t>
            </a:r>
            <a:r>
              <a:rPr lang="cs-CZ" dirty="0" smtClean="0">
                <a:solidFill>
                  <a:srgbClr val="00B050"/>
                </a:solidFill>
              </a:rPr>
              <a:t>zároveň</a:t>
            </a:r>
          </a:p>
          <a:p>
            <a:r>
              <a:rPr lang="cs-CZ" b="1" dirty="0">
                <a:solidFill>
                  <a:srgbClr val="00B050"/>
                </a:solidFill>
              </a:rPr>
              <a:t>Díky stálému společnému kontaktu mezi nimi vzniká naprosto specifické pouto, které na druhou stranu brání vývoji vlastní </a:t>
            </a:r>
            <a:r>
              <a:rPr lang="cs-CZ" b="1" dirty="0" smtClean="0">
                <a:solidFill>
                  <a:srgbClr val="00B050"/>
                </a:solidFill>
              </a:rPr>
              <a:t>identity</a:t>
            </a:r>
            <a:r>
              <a:rPr lang="cs-CZ" dirty="0" smtClean="0"/>
              <a:t>).</a:t>
            </a:r>
            <a:endParaRPr lang="cs-CZ" dirty="0"/>
          </a:p>
          <a:p>
            <a:endParaRPr lang="cs-CZ" dirty="0"/>
          </a:p>
        </p:txBody>
      </p:sp>
    </p:spTree>
    <p:extLst>
      <p:ext uri="{BB962C8B-B14F-4D97-AF65-F5344CB8AC3E}">
        <p14:creationId xmlns:p14="http://schemas.microsoft.com/office/powerpoint/2010/main" val="2958975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Vztahy 2</a:t>
            </a:r>
            <a:endParaRPr lang="cs-CZ" dirty="0">
              <a:solidFill>
                <a:srgbClr val="FF0000"/>
              </a:solidFill>
            </a:endParaRPr>
          </a:p>
        </p:txBody>
      </p:sp>
      <p:sp>
        <p:nvSpPr>
          <p:cNvPr id="3" name="Podnadpis 2"/>
          <p:cNvSpPr>
            <a:spLocks noGrp="1"/>
          </p:cNvSpPr>
          <p:nvPr>
            <p:ph type="subTitle" idx="1"/>
          </p:nvPr>
        </p:nvSpPr>
        <p:spPr/>
        <p:txBody>
          <a:bodyPr>
            <a:normAutofit fontScale="85000" lnSpcReduction="20000"/>
          </a:bodyPr>
          <a:lstStyle/>
          <a:p>
            <a:r>
              <a:rPr lang="cs-CZ" dirty="0">
                <a:solidFill>
                  <a:srgbClr val="00B050"/>
                </a:solidFill>
              </a:rPr>
              <a:t>Díky tomu se dokáží lépe adaptovat </a:t>
            </a:r>
            <a:r>
              <a:rPr lang="cs-CZ" b="1" dirty="0">
                <a:solidFill>
                  <a:srgbClr val="00B050"/>
                </a:solidFill>
              </a:rPr>
              <a:t>v dětském kolektivu</a:t>
            </a:r>
            <a:r>
              <a:rPr lang="cs-CZ" dirty="0">
                <a:solidFill>
                  <a:srgbClr val="00B050"/>
                </a:solidFill>
              </a:rPr>
              <a:t>, hrát si společně </a:t>
            </a:r>
            <a:r>
              <a:rPr lang="cs-CZ" dirty="0" smtClean="0">
                <a:solidFill>
                  <a:srgbClr val="00B050"/>
                </a:solidFill>
              </a:rPr>
              <a:t>s ostatními </a:t>
            </a:r>
            <a:r>
              <a:rPr lang="cs-CZ" dirty="0">
                <a:solidFill>
                  <a:srgbClr val="00B050"/>
                </a:solidFill>
              </a:rPr>
              <a:t>dětmi i hájit si svůj názor </a:t>
            </a:r>
            <a:r>
              <a:rPr lang="cs-CZ" dirty="0" smtClean="0">
                <a:solidFill>
                  <a:srgbClr val="00B050"/>
                </a:solidFill>
              </a:rPr>
              <a:t>Velkou </a:t>
            </a:r>
            <a:r>
              <a:rPr lang="cs-CZ" dirty="0">
                <a:solidFill>
                  <a:srgbClr val="00B050"/>
                </a:solidFill>
              </a:rPr>
              <a:t>výhodou rovněž je, že </a:t>
            </a:r>
            <a:r>
              <a:rPr lang="cs-CZ" b="1" dirty="0">
                <a:solidFill>
                  <a:srgbClr val="00B050"/>
                </a:solidFill>
              </a:rPr>
              <a:t>procházejí vývojovými stádii společně</a:t>
            </a:r>
            <a:endParaRPr lang="cs-CZ" dirty="0">
              <a:solidFill>
                <a:srgbClr val="00B050"/>
              </a:solidFill>
            </a:endParaRPr>
          </a:p>
        </p:txBody>
      </p:sp>
    </p:spTree>
    <p:extLst>
      <p:ext uri="{BB962C8B-B14F-4D97-AF65-F5344CB8AC3E}">
        <p14:creationId xmlns:p14="http://schemas.microsoft.com/office/powerpoint/2010/main" val="964256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Vztahy </a:t>
            </a:r>
            <a:r>
              <a:rPr lang="cs-CZ" dirty="0" smtClean="0">
                <a:solidFill>
                  <a:srgbClr val="FF0000"/>
                </a:solidFill>
              </a:rPr>
              <a:t>3</a:t>
            </a:r>
            <a:endParaRPr lang="cs-CZ" dirty="0">
              <a:solidFill>
                <a:srgbClr val="FF0000"/>
              </a:solidFill>
            </a:endParaRPr>
          </a:p>
        </p:txBody>
      </p:sp>
      <p:sp>
        <p:nvSpPr>
          <p:cNvPr id="3" name="Podnadpis 2"/>
          <p:cNvSpPr>
            <a:spLocks noGrp="1"/>
          </p:cNvSpPr>
          <p:nvPr>
            <p:ph type="subTitle" idx="1"/>
          </p:nvPr>
        </p:nvSpPr>
        <p:spPr/>
        <p:txBody>
          <a:bodyPr>
            <a:normAutofit fontScale="25000" lnSpcReduction="20000"/>
          </a:bodyPr>
          <a:lstStyle/>
          <a:p>
            <a:pPr>
              <a:lnSpc>
                <a:spcPct val="170000"/>
              </a:lnSpc>
            </a:pPr>
            <a:r>
              <a:rPr lang="cs-CZ" sz="7200" b="1" dirty="0" err="1">
                <a:solidFill>
                  <a:srgbClr val="00B050"/>
                </a:solidFill>
              </a:rPr>
              <a:t>Tj,Konkrétní</a:t>
            </a:r>
            <a:r>
              <a:rPr lang="cs-CZ" sz="7200" b="1" dirty="0">
                <a:solidFill>
                  <a:srgbClr val="00B050"/>
                </a:solidFill>
              </a:rPr>
              <a:t> vztah  dvojčat  druhému může poskytovat </a:t>
            </a:r>
            <a:r>
              <a:rPr lang="cs-CZ" sz="7200" b="1" dirty="0" err="1">
                <a:solidFill>
                  <a:srgbClr val="00B050"/>
                </a:solidFill>
              </a:rPr>
              <a:t>oporupři</a:t>
            </a:r>
            <a:r>
              <a:rPr lang="cs-CZ" sz="7200" b="1" dirty="0">
                <a:solidFill>
                  <a:srgbClr val="00B050"/>
                </a:solidFill>
              </a:rPr>
              <a:t> vstupu na základní</a:t>
            </a:r>
            <a:r>
              <a:rPr lang="cs-CZ" sz="7200" b="1" dirty="0" smtClean="0">
                <a:solidFill>
                  <a:srgbClr val="00B050"/>
                </a:solidFill>
              </a:rPr>
              <a:t>, střední </a:t>
            </a:r>
            <a:r>
              <a:rPr lang="cs-CZ" sz="7200" b="1" dirty="0">
                <a:solidFill>
                  <a:srgbClr val="00B050"/>
                </a:solidFill>
              </a:rPr>
              <a:t>i vysokou školu, </a:t>
            </a:r>
            <a:r>
              <a:rPr lang="cs-CZ" sz="7200" b="1" dirty="0" smtClean="0">
                <a:solidFill>
                  <a:srgbClr val="00B050"/>
                </a:solidFill>
              </a:rPr>
              <a:t>do zaměstnání</a:t>
            </a:r>
            <a:r>
              <a:rPr lang="cs-CZ" sz="7200" b="1" dirty="0">
                <a:solidFill>
                  <a:srgbClr val="00B050"/>
                </a:solidFill>
              </a:rPr>
              <a:t>, v rodině, při zdravotních obtížích. </a:t>
            </a:r>
            <a:endParaRPr lang="cs-CZ" sz="7200" b="1" dirty="0" smtClean="0">
              <a:solidFill>
                <a:srgbClr val="00B050"/>
              </a:solidFill>
            </a:endParaRPr>
          </a:p>
          <a:p>
            <a:pPr>
              <a:lnSpc>
                <a:spcPct val="170000"/>
              </a:lnSpc>
            </a:pPr>
            <a:r>
              <a:rPr lang="cs-CZ" sz="7200" b="1" dirty="0" smtClean="0">
                <a:solidFill>
                  <a:srgbClr val="00B050"/>
                </a:solidFill>
              </a:rPr>
              <a:t>Jednovaječná </a:t>
            </a:r>
            <a:r>
              <a:rPr lang="cs-CZ" sz="7200" b="1" dirty="0">
                <a:solidFill>
                  <a:srgbClr val="00B050"/>
                </a:solidFill>
              </a:rPr>
              <a:t>dvojčata často i podobně jednotlivé etapy prožívají a mohou společně sdílet radosti i starosti obou </a:t>
            </a:r>
            <a:r>
              <a:rPr lang="cs-CZ" sz="7200" b="1" dirty="0" smtClean="0">
                <a:solidFill>
                  <a:srgbClr val="00B050"/>
                </a:solidFill>
              </a:rPr>
              <a:t>z nich</a:t>
            </a:r>
            <a:r>
              <a:rPr lang="cs-CZ" sz="7200" b="1" dirty="0">
                <a:solidFill>
                  <a:srgbClr val="00B050"/>
                </a:solidFill>
              </a:rPr>
              <a:t>.</a:t>
            </a:r>
          </a:p>
          <a:p>
            <a:endParaRPr lang="cs-CZ" dirty="0">
              <a:solidFill>
                <a:srgbClr val="00B050"/>
              </a:solidFill>
            </a:endParaRPr>
          </a:p>
        </p:txBody>
      </p:sp>
    </p:spTree>
    <p:extLst>
      <p:ext uri="{BB962C8B-B14F-4D97-AF65-F5344CB8AC3E}">
        <p14:creationId xmlns:p14="http://schemas.microsoft.com/office/powerpoint/2010/main" val="1180410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rivalita</a:t>
            </a:r>
            <a:endParaRPr lang="cs-CZ" dirty="0">
              <a:solidFill>
                <a:srgbClr val="FF0000"/>
              </a:solidFill>
            </a:endParaRPr>
          </a:p>
        </p:txBody>
      </p:sp>
      <p:sp>
        <p:nvSpPr>
          <p:cNvPr id="3" name="Podnadpis 2"/>
          <p:cNvSpPr>
            <a:spLocks noGrp="1"/>
          </p:cNvSpPr>
          <p:nvPr>
            <p:ph type="subTitle" idx="1"/>
          </p:nvPr>
        </p:nvSpPr>
        <p:spPr/>
        <p:txBody>
          <a:bodyPr>
            <a:noAutofit/>
          </a:bodyPr>
          <a:lstStyle/>
          <a:p>
            <a:r>
              <a:rPr lang="cs-CZ" sz="2000" b="1" dirty="0">
                <a:solidFill>
                  <a:srgbClr val="00B050"/>
                </a:solidFill>
              </a:rPr>
              <a:t>Upřednostňování</a:t>
            </a:r>
            <a:r>
              <a:rPr lang="cs-CZ" sz="2000" dirty="0">
                <a:solidFill>
                  <a:srgbClr val="00B050"/>
                </a:solidFill>
              </a:rPr>
              <a:t> jednoho z nich může vyvolat spíše soupeření, nepřátelství </a:t>
            </a:r>
            <a:r>
              <a:rPr lang="cs-CZ" sz="2000" dirty="0" smtClean="0">
                <a:solidFill>
                  <a:srgbClr val="00B050"/>
                </a:solidFill>
              </a:rPr>
              <a:t>a rivalitu </a:t>
            </a:r>
            <a:r>
              <a:rPr lang="cs-CZ" sz="2000" dirty="0">
                <a:solidFill>
                  <a:srgbClr val="00B050"/>
                </a:solidFill>
              </a:rPr>
              <a:t>(</a:t>
            </a:r>
            <a:r>
              <a:rPr lang="cs-CZ" sz="2000" dirty="0" err="1">
                <a:solidFill>
                  <a:srgbClr val="00B050"/>
                </a:solidFill>
              </a:rPr>
              <a:t>Leman</a:t>
            </a:r>
            <a:r>
              <a:rPr lang="cs-CZ" sz="2000" dirty="0">
                <a:solidFill>
                  <a:srgbClr val="00B050"/>
                </a:solidFill>
              </a:rPr>
              <a:t>, 2016). Nezřídka jedno z dvojčat, zpravidla to mladší, bývá nápadně </a:t>
            </a:r>
            <a:r>
              <a:rPr lang="cs-CZ" sz="2000" dirty="0" smtClean="0">
                <a:solidFill>
                  <a:srgbClr val="00B050"/>
                </a:solidFill>
              </a:rPr>
              <a:t>menší,  hubenější</a:t>
            </a:r>
            <a:r>
              <a:rPr lang="cs-CZ" sz="2000" dirty="0">
                <a:solidFill>
                  <a:srgbClr val="00B050"/>
                </a:solidFill>
              </a:rPr>
              <a:t>. </a:t>
            </a:r>
            <a:r>
              <a:rPr lang="cs-CZ" sz="2000" dirty="0" smtClean="0">
                <a:solidFill>
                  <a:srgbClr val="00B050"/>
                </a:solidFill>
              </a:rPr>
              <a:t>Může </a:t>
            </a:r>
            <a:r>
              <a:rPr lang="cs-CZ" sz="2000" dirty="0">
                <a:solidFill>
                  <a:srgbClr val="00B050"/>
                </a:solidFill>
              </a:rPr>
              <a:t>se však snažit se staršímu dvojčeti vyrovnat, někdy ho podněcuje </a:t>
            </a:r>
            <a:r>
              <a:rPr lang="cs-CZ" sz="2000" dirty="0" smtClean="0">
                <a:solidFill>
                  <a:srgbClr val="00B050"/>
                </a:solidFill>
              </a:rPr>
              <a:t>i ke špatnému </a:t>
            </a:r>
            <a:r>
              <a:rPr lang="cs-CZ" sz="2000" dirty="0">
                <a:solidFill>
                  <a:srgbClr val="00B050"/>
                </a:solidFill>
              </a:rPr>
              <a:t>chování a snaží se upoutat pozornost rodičů na svoji stranu</a:t>
            </a:r>
          </a:p>
        </p:txBody>
      </p:sp>
    </p:spTree>
    <p:extLst>
      <p:ext uri="{BB962C8B-B14F-4D97-AF65-F5344CB8AC3E}">
        <p14:creationId xmlns:p14="http://schemas.microsoft.com/office/powerpoint/2010/main" val="1245267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653874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rodiče</a:t>
            </a:r>
            <a:endParaRPr lang="cs-CZ" dirty="0">
              <a:solidFill>
                <a:srgbClr val="FF0000"/>
              </a:solidFill>
            </a:endParaRPr>
          </a:p>
        </p:txBody>
      </p:sp>
      <p:sp>
        <p:nvSpPr>
          <p:cNvPr id="3" name="Zástupný symbol pro obsah 2"/>
          <p:cNvSpPr>
            <a:spLocks noGrp="1"/>
          </p:cNvSpPr>
          <p:nvPr>
            <p:ph idx="1"/>
          </p:nvPr>
        </p:nvSpPr>
        <p:spPr/>
        <p:txBody>
          <a:bodyPr/>
          <a:lstStyle/>
          <a:p>
            <a:r>
              <a:rPr lang="cs-CZ" dirty="0">
                <a:solidFill>
                  <a:srgbClr val="00B050"/>
                </a:solidFill>
              </a:rPr>
              <a:t>Na druhou stranu vztah mezi dvojčaty hodně </a:t>
            </a:r>
            <a:r>
              <a:rPr lang="cs-CZ" b="1" dirty="0">
                <a:solidFill>
                  <a:srgbClr val="00B050"/>
                </a:solidFill>
              </a:rPr>
              <a:t>ovlivňují rodiče</a:t>
            </a:r>
            <a:r>
              <a:rPr lang="cs-CZ" dirty="0">
                <a:solidFill>
                  <a:srgbClr val="00B050"/>
                </a:solidFill>
              </a:rPr>
              <a:t>, širší rodina, škola</a:t>
            </a:r>
          </a:p>
        </p:txBody>
      </p:sp>
    </p:spTree>
    <p:extLst>
      <p:ext uri="{BB962C8B-B14F-4D97-AF65-F5344CB8AC3E}">
        <p14:creationId xmlns:p14="http://schemas.microsoft.com/office/powerpoint/2010/main" val="25590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FF0000"/>
          </a:solidFill>
        </p:spPr>
        <p:txBody>
          <a:bodyPr/>
          <a:lstStyle/>
          <a:p>
            <a:r>
              <a:rPr lang="cs-CZ" dirty="0"/>
              <a:t>O</a:t>
            </a:r>
            <a:r>
              <a:rPr lang="cs-CZ" dirty="0" smtClean="0"/>
              <a:t>rganizace</a:t>
            </a:r>
            <a:endParaRPr lang="cs-CZ" dirty="0"/>
          </a:p>
        </p:txBody>
      </p:sp>
      <p:sp>
        <p:nvSpPr>
          <p:cNvPr id="3" name="Podnadpis 2"/>
          <p:cNvSpPr>
            <a:spLocks noGrp="1"/>
          </p:cNvSpPr>
          <p:nvPr>
            <p:ph type="subTitle" idx="1"/>
          </p:nvPr>
        </p:nvSpPr>
        <p:spPr>
          <a:solidFill>
            <a:srgbClr val="92D050"/>
          </a:solidFill>
        </p:spPr>
        <p:txBody>
          <a:bodyPr>
            <a:normAutofit fontScale="70000" lnSpcReduction="20000"/>
          </a:bodyPr>
          <a:lstStyle/>
          <a:p>
            <a:pPr marL="457200" indent="-457200">
              <a:buFont typeface="Arial" panose="020B0604020202020204" pitchFamily="34" charset="0"/>
              <a:buChar char="•"/>
            </a:pPr>
            <a:r>
              <a:rPr lang="cs-CZ" dirty="0" smtClean="0">
                <a:solidFill>
                  <a:schemeClr val="tx1"/>
                </a:solidFill>
              </a:rPr>
              <a:t> </a:t>
            </a:r>
            <a:r>
              <a:rPr lang="cs-CZ" sz="3400" dirty="0" smtClean="0">
                <a:solidFill>
                  <a:schemeClr val="tx1"/>
                </a:solidFill>
              </a:rPr>
              <a:t>V roce </a:t>
            </a:r>
            <a:r>
              <a:rPr lang="cs-CZ" sz="3400" dirty="0">
                <a:solidFill>
                  <a:schemeClr val="tx1"/>
                </a:solidFill>
              </a:rPr>
              <a:t>1995 založila Klub dvojčat </a:t>
            </a:r>
            <a:r>
              <a:rPr lang="cs-CZ" sz="3400" dirty="0" smtClean="0">
                <a:solidFill>
                  <a:schemeClr val="tx1"/>
                </a:solidFill>
              </a:rPr>
              <a:t>a </a:t>
            </a:r>
            <a:r>
              <a:rPr lang="cs-CZ" sz="3400" dirty="0" err="1" smtClean="0">
                <a:solidFill>
                  <a:schemeClr val="tx1"/>
                </a:solidFill>
              </a:rPr>
              <a:t>vícerčat</a:t>
            </a:r>
            <a:r>
              <a:rPr lang="cs-CZ" sz="3400" dirty="0">
                <a:solidFill>
                  <a:schemeClr val="tx1"/>
                </a:solidFill>
              </a:rPr>
              <a:t>, který sdružuje rodiče i dospělá dvojčata</a:t>
            </a:r>
          </a:p>
          <a:p>
            <a:r>
              <a:rPr lang="cs-CZ" sz="3400" dirty="0">
                <a:solidFill>
                  <a:schemeClr val="tx1"/>
                </a:solidFill>
              </a:rPr>
              <a:t> </a:t>
            </a:r>
          </a:p>
          <a:p>
            <a:pPr marL="457200" indent="-457200">
              <a:buFont typeface="Arial" panose="020B0604020202020204" pitchFamily="34" charset="0"/>
              <a:buChar char="•"/>
            </a:pPr>
            <a:r>
              <a:rPr lang="cs-CZ" sz="3400" dirty="0" smtClean="0">
                <a:solidFill>
                  <a:schemeClr val="tx1"/>
                </a:solidFill>
              </a:rPr>
              <a:t>Deklarace </a:t>
            </a:r>
            <a:r>
              <a:rPr lang="cs-CZ" sz="3400" dirty="0">
                <a:solidFill>
                  <a:schemeClr val="tx1"/>
                </a:solidFill>
              </a:rPr>
              <a:t>práv dvojčat (Vítková Rulíková, 2011</a:t>
            </a:r>
          </a:p>
        </p:txBody>
      </p:sp>
    </p:spTree>
    <p:extLst>
      <p:ext uri="{BB962C8B-B14F-4D97-AF65-F5344CB8AC3E}">
        <p14:creationId xmlns:p14="http://schemas.microsoft.com/office/powerpoint/2010/main" val="3695840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 období batolete si mnoho dvojčat vytváří vlastní řeč, tzv. </a:t>
            </a:r>
            <a:r>
              <a:rPr lang="cs-CZ" b="1" dirty="0" err="1" smtClean="0"/>
              <a:t>kryptofázii</a:t>
            </a:r>
            <a:endParaRPr lang="cs-CZ" b="1" dirty="0" smtClean="0"/>
          </a:p>
          <a:p>
            <a:r>
              <a:rPr lang="cs-CZ" dirty="0"/>
              <a:t>Ve většině případů jí nikdo jiný nerozumí a je také poměrně těžké ji </a:t>
            </a:r>
            <a:r>
              <a:rPr lang="cs-CZ" dirty="0" smtClean="0"/>
              <a:t>pochopit</a:t>
            </a:r>
          </a:p>
          <a:p>
            <a:r>
              <a:rPr lang="cs-CZ" dirty="0"/>
              <a:t>). Dvojčata se </a:t>
            </a:r>
            <a:r>
              <a:rPr lang="cs-CZ" dirty="0" err="1"/>
              <a:t>vneustálé</a:t>
            </a:r>
            <a:r>
              <a:rPr lang="cs-CZ" dirty="0"/>
              <a:t> společnosti svého sourozence naučí také mezi sebou využívat </a:t>
            </a:r>
            <a:r>
              <a:rPr lang="cs-CZ" b="1" dirty="0"/>
              <a:t>neverbální komunikaci </a:t>
            </a:r>
            <a:r>
              <a:rPr lang="cs-CZ" dirty="0"/>
              <a:t>a reagovat na svá gesta</a:t>
            </a:r>
          </a:p>
        </p:txBody>
      </p:sp>
    </p:spTree>
    <p:extLst>
      <p:ext uri="{BB962C8B-B14F-4D97-AF65-F5344CB8AC3E}">
        <p14:creationId xmlns:p14="http://schemas.microsoft.com/office/powerpoint/2010/main" val="3602569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Vstup do školy</a:t>
            </a:r>
            <a:endParaRPr lang="cs-CZ" dirty="0">
              <a:solidFill>
                <a:srgbClr val="FF0000"/>
              </a:solidFill>
            </a:endParaRPr>
          </a:p>
        </p:txBody>
      </p:sp>
      <p:sp>
        <p:nvSpPr>
          <p:cNvPr id="3" name="Podnadpis 2"/>
          <p:cNvSpPr>
            <a:spLocks noGrp="1"/>
          </p:cNvSpPr>
          <p:nvPr>
            <p:ph type="subTitle" idx="1"/>
          </p:nvPr>
        </p:nvSpPr>
        <p:spPr/>
        <p:txBody>
          <a:bodyPr/>
          <a:lstStyle/>
          <a:p>
            <a:r>
              <a:rPr lang="cs-CZ" dirty="0">
                <a:solidFill>
                  <a:srgbClr val="00B050"/>
                </a:solidFill>
              </a:rPr>
              <a:t>Rodiče si kladou poměrně klíčovou otázku, zda děti zapsat do první třídy společně nebo zvlášť</a:t>
            </a:r>
          </a:p>
        </p:txBody>
      </p:sp>
    </p:spTree>
    <p:extLst>
      <p:ext uri="{BB962C8B-B14F-4D97-AF65-F5344CB8AC3E}">
        <p14:creationId xmlns:p14="http://schemas.microsoft.com/office/powerpoint/2010/main" val="300017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Rozdělení dvojčat</a:t>
            </a:r>
            <a:endParaRPr lang="cs-CZ" dirty="0">
              <a:solidFill>
                <a:srgbClr val="FF0000"/>
              </a:solidFill>
            </a:endParaRPr>
          </a:p>
        </p:txBody>
      </p:sp>
      <p:sp>
        <p:nvSpPr>
          <p:cNvPr id="3" name="Podnadpis 2"/>
          <p:cNvSpPr>
            <a:spLocks noGrp="1"/>
          </p:cNvSpPr>
          <p:nvPr>
            <p:ph type="subTitle" idx="1"/>
          </p:nvPr>
        </p:nvSpPr>
        <p:spPr/>
        <p:txBody>
          <a:bodyPr/>
          <a:lstStyle/>
          <a:p>
            <a:r>
              <a:rPr lang="cs-CZ" b="1" dirty="0">
                <a:solidFill>
                  <a:srgbClr val="00B050"/>
                </a:solidFill>
              </a:rPr>
              <a:t>Stejně jako najdeme spoustu výhod, existují i důvody, kdy </a:t>
            </a:r>
            <a:r>
              <a:rPr lang="cs-CZ" b="1" dirty="0" smtClean="0">
                <a:solidFill>
                  <a:srgbClr val="00B050"/>
                </a:solidFill>
              </a:rPr>
              <a:t>upřednostňujeme dvojčata </a:t>
            </a:r>
            <a:r>
              <a:rPr lang="cs-CZ" b="1" dirty="0">
                <a:solidFill>
                  <a:srgbClr val="00B050"/>
                </a:solidFill>
              </a:rPr>
              <a:t>rozdělit</a:t>
            </a:r>
            <a:r>
              <a:rPr lang="cs-CZ" dirty="0"/>
              <a:t>. </a:t>
            </a:r>
          </a:p>
          <a:p>
            <a:endParaRPr lang="cs-CZ" dirty="0"/>
          </a:p>
        </p:txBody>
      </p:sp>
    </p:spTree>
    <p:extLst>
      <p:ext uri="{BB962C8B-B14F-4D97-AF65-F5344CB8AC3E}">
        <p14:creationId xmlns:p14="http://schemas.microsoft.com/office/powerpoint/2010/main" val="94156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individualita</a:t>
            </a:r>
            <a:endParaRPr lang="cs-CZ" b="1" dirty="0">
              <a:solidFill>
                <a:srgbClr val="FF0000"/>
              </a:solidFill>
            </a:endParaRPr>
          </a:p>
        </p:txBody>
      </p:sp>
      <p:sp>
        <p:nvSpPr>
          <p:cNvPr id="3" name="Zástupný symbol pro obsah 2"/>
          <p:cNvSpPr>
            <a:spLocks noGrp="1"/>
          </p:cNvSpPr>
          <p:nvPr>
            <p:ph idx="1"/>
          </p:nvPr>
        </p:nvSpPr>
        <p:spPr/>
        <p:txBody>
          <a:bodyPr/>
          <a:lstStyle/>
          <a:p>
            <a:r>
              <a:rPr lang="cs-CZ" dirty="0">
                <a:solidFill>
                  <a:srgbClr val="00B050"/>
                </a:solidFill>
              </a:rPr>
              <a:t>potřeba </a:t>
            </a:r>
            <a:r>
              <a:rPr lang="cs-CZ" b="1" dirty="0">
                <a:solidFill>
                  <a:srgbClr val="00B050"/>
                </a:solidFill>
              </a:rPr>
              <a:t>vnímat individualitu</a:t>
            </a:r>
            <a:r>
              <a:rPr lang="cs-CZ" dirty="0">
                <a:solidFill>
                  <a:srgbClr val="00B050"/>
                </a:solidFill>
              </a:rPr>
              <a:t> každého dvojčete zvlášť, i každý pár dvojčat je </a:t>
            </a:r>
            <a:r>
              <a:rPr lang="cs-CZ" dirty="0" err="1" smtClean="0">
                <a:solidFill>
                  <a:srgbClr val="00B050"/>
                </a:solidFill>
              </a:rPr>
              <a:t>je</a:t>
            </a:r>
            <a:endParaRPr lang="cs-CZ" dirty="0" smtClean="0">
              <a:solidFill>
                <a:srgbClr val="00B050"/>
              </a:solidFill>
            </a:endParaRPr>
          </a:p>
          <a:p>
            <a:r>
              <a:rPr lang="cs-CZ" dirty="0">
                <a:solidFill>
                  <a:srgbClr val="00B050"/>
                </a:solidFill>
              </a:rPr>
              <a:t>důležité oslovování konkrétním jménem, vymezení vlastního prostoru a věcí a vědomí </a:t>
            </a:r>
            <a:r>
              <a:rPr lang="cs-CZ" dirty="0" smtClean="0">
                <a:solidFill>
                  <a:srgbClr val="00B050"/>
                </a:solidFill>
              </a:rPr>
              <a:t>jedinečnosti</a:t>
            </a:r>
            <a:endParaRPr lang="cs-CZ" dirty="0">
              <a:solidFill>
                <a:srgbClr val="00B050"/>
              </a:solidFill>
            </a:endParaRPr>
          </a:p>
        </p:txBody>
      </p:sp>
    </p:spTree>
    <p:extLst>
      <p:ext uri="{BB962C8B-B14F-4D97-AF65-F5344CB8AC3E}">
        <p14:creationId xmlns:p14="http://schemas.microsoft.com/office/powerpoint/2010/main" val="3921003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solidFill>
                  <a:srgbClr val="FF0000"/>
                </a:solidFill>
              </a:rPr>
              <a:t>identita</a:t>
            </a:r>
            <a:endParaRPr lang="cs-CZ" b="1" i="1" dirty="0">
              <a:solidFill>
                <a:srgbClr val="FF0000"/>
              </a:solidFill>
            </a:endParaRPr>
          </a:p>
        </p:txBody>
      </p:sp>
      <p:sp>
        <p:nvSpPr>
          <p:cNvPr id="3" name="Zástupný symbol pro obsah 2"/>
          <p:cNvSpPr>
            <a:spLocks noGrp="1"/>
          </p:cNvSpPr>
          <p:nvPr>
            <p:ph idx="1"/>
          </p:nvPr>
        </p:nvSpPr>
        <p:spPr/>
        <p:txBody>
          <a:bodyPr>
            <a:normAutofit lnSpcReduction="10000"/>
          </a:bodyPr>
          <a:lstStyle/>
          <a:p>
            <a:r>
              <a:rPr lang="cs-CZ" b="1" dirty="0">
                <a:solidFill>
                  <a:srgbClr val="00B050"/>
                </a:solidFill>
              </a:rPr>
              <a:t>Každé z dvojčat se vyznačuje identitou vlastní a společnou</a:t>
            </a:r>
            <a:r>
              <a:rPr lang="cs-CZ" dirty="0">
                <a:solidFill>
                  <a:srgbClr val="00B050"/>
                </a:solidFill>
              </a:rPr>
              <a:t>. Právě díky ní se velmi často stávají sobě nejbližšími společníky, kteří spolu sdílí všechny radosti i starosti. </a:t>
            </a:r>
            <a:r>
              <a:rPr lang="cs-CZ" dirty="0" smtClean="0">
                <a:solidFill>
                  <a:srgbClr val="00B050"/>
                </a:solidFill>
              </a:rPr>
              <a:t>Brzo </a:t>
            </a:r>
            <a:r>
              <a:rPr lang="cs-CZ" dirty="0">
                <a:solidFill>
                  <a:srgbClr val="00B050"/>
                </a:solidFill>
              </a:rPr>
              <a:t>a začnou posilovat vlastní autonomii</a:t>
            </a:r>
            <a:r>
              <a:rPr lang="cs-CZ" dirty="0" smtClean="0">
                <a:solidFill>
                  <a:srgbClr val="00B050"/>
                </a:solidFill>
              </a:rPr>
              <a:t>.</a:t>
            </a:r>
          </a:p>
          <a:p>
            <a:r>
              <a:rPr lang="cs-CZ" b="1" dirty="0" smtClean="0">
                <a:solidFill>
                  <a:srgbClr val="00B050"/>
                </a:solidFill>
              </a:rPr>
              <a:t>Často </a:t>
            </a:r>
            <a:r>
              <a:rPr lang="cs-CZ" b="1" dirty="0">
                <a:solidFill>
                  <a:srgbClr val="00B050"/>
                </a:solidFill>
              </a:rPr>
              <a:t>si například lze </a:t>
            </a:r>
            <a:r>
              <a:rPr lang="cs-CZ" b="1" dirty="0" smtClean="0">
                <a:solidFill>
                  <a:srgbClr val="00B050"/>
                </a:solidFill>
              </a:rPr>
              <a:t>u dvojčat </a:t>
            </a:r>
            <a:r>
              <a:rPr lang="cs-CZ" b="1" dirty="0">
                <a:solidFill>
                  <a:srgbClr val="00B050"/>
                </a:solidFill>
              </a:rPr>
              <a:t>všimnout, že </a:t>
            </a:r>
            <a:r>
              <a:rPr lang="cs-CZ" b="1" dirty="0" smtClean="0">
                <a:solidFill>
                  <a:srgbClr val="00B050"/>
                </a:solidFill>
              </a:rPr>
              <a:t>mluví v </a:t>
            </a:r>
            <a:r>
              <a:rPr lang="cs-CZ" b="1" dirty="0">
                <a:solidFill>
                  <a:srgbClr val="00B050"/>
                </a:solidFill>
              </a:rPr>
              <a:t>množném </a:t>
            </a:r>
            <a:r>
              <a:rPr lang="cs-CZ" b="1" dirty="0" smtClean="0">
                <a:solidFill>
                  <a:srgbClr val="00B050"/>
                </a:solidFill>
              </a:rPr>
              <a:t>čísle i </a:t>
            </a:r>
            <a:r>
              <a:rPr lang="cs-CZ" b="1" dirty="0">
                <a:solidFill>
                  <a:srgbClr val="00B050"/>
                </a:solidFill>
              </a:rPr>
              <a:t>v situacích, </a:t>
            </a:r>
            <a:r>
              <a:rPr lang="cs-CZ" b="1" dirty="0" smtClean="0">
                <a:solidFill>
                  <a:srgbClr val="00B050"/>
                </a:solidFill>
              </a:rPr>
              <a:t>kdy vystupují </a:t>
            </a:r>
            <a:r>
              <a:rPr lang="cs-CZ" b="1" dirty="0">
                <a:solidFill>
                  <a:srgbClr val="00B050"/>
                </a:solidFill>
              </a:rPr>
              <a:t>sama za sebe, což je projevem tzv. jednotné identity</a:t>
            </a:r>
            <a:endParaRPr lang="cs-CZ" dirty="0">
              <a:solidFill>
                <a:srgbClr val="00B050"/>
              </a:solidFill>
            </a:endParaRPr>
          </a:p>
        </p:txBody>
      </p:sp>
    </p:spTree>
    <p:extLst>
      <p:ext uri="{BB962C8B-B14F-4D97-AF65-F5344CB8AC3E}">
        <p14:creationId xmlns:p14="http://schemas.microsoft.com/office/powerpoint/2010/main" val="2943337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oslovování</a:t>
            </a:r>
            <a:endParaRPr lang="cs-CZ" dirty="0">
              <a:solidFill>
                <a:srgbClr val="FF0000"/>
              </a:solidFill>
            </a:endParaRPr>
          </a:p>
        </p:txBody>
      </p:sp>
      <p:sp>
        <p:nvSpPr>
          <p:cNvPr id="3" name="Podnadpis 2"/>
          <p:cNvSpPr>
            <a:spLocks noGrp="1"/>
          </p:cNvSpPr>
          <p:nvPr>
            <p:ph type="subTitle" idx="1"/>
          </p:nvPr>
        </p:nvSpPr>
        <p:spPr/>
        <p:txBody>
          <a:bodyPr>
            <a:normAutofit fontScale="92500" lnSpcReduction="20000"/>
          </a:bodyPr>
          <a:lstStyle/>
          <a:p>
            <a:r>
              <a:rPr lang="cs-CZ" b="1" dirty="0">
                <a:solidFill>
                  <a:srgbClr val="00B050"/>
                </a:solidFill>
              </a:rPr>
              <a:t>Oslovujte křestními </a:t>
            </a:r>
            <a:r>
              <a:rPr lang="cs-CZ" b="1" dirty="0" smtClean="0">
                <a:solidFill>
                  <a:srgbClr val="00B050"/>
                </a:solidFill>
              </a:rPr>
              <a:t>jmény</a:t>
            </a:r>
          </a:p>
          <a:p>
            <a:r>
              <a:rPr lang="cs-CZ" dirty="0">
                <a:solidFill>
                  <a:srgbClr val="00B050"/>
                </a:solidFill>
              </a:rPr>
              <a:t>odborníci varují před oslovováním sourozenců univerzálním výrazem jako např. „holky“, „kluci“ </a:t>
            </a:r>
            <a:r>
              <a:rPr lang="cs-CZ" dirty="0" smtClean="0">
                <a:solidFill>
                  <a:srgbClr val="00B050"/>
                </a:solidFill>
              </a:rPr>
              <a:t>atd.</a:t>
            </a:r>
            <a:endParaRPr lang="cs-CZ" dirty="0">
              <a:solidFill>
                <a:srgbClr val="00B050"/>
              </a:solidFill>
            </a:endParaRPr>
          </a:p>
          <a:p>
            <a:endParaRPr lang="cs-CZ" dirty="0"/>
          </a:p>
        </p:txBody>
      </p:sp>
      <p:sp>
        <p:nvSpPr>
          <p:cNvPr id="4" name="Obdélník 3"/>
          <p:cNvSpPr/>
          <p:nvPr/>
        </p:nvSpPr>
        <p:spPr>
          <a:xfrm>
            <a:off x="3227721" y="3244334"/>
            <a:ext cx="184731" cy="369332"/>
          </a:xfrm>
          <a:prstGeom prst="rect">
            <a:avLst/>
          </a:prstGeom>
        </p:spPr>
        <p:txBody>
          <a:bodyPr wrap="none">
            <a:spAutoFit/>
          </a:bodyPr>
          <a:lstStyle/>
          <a:p>
            <a:endParaRPr lang="cs-CZ" dirty="0"/>
          </a:p>
        </p:txBody>
      </p:sp>
    </p:spTree>
    <p:extLst>
      <p:ext uri="{BB962C8B-B14F-4D97-AF65-F5344CB8AC3E}">
        <p14:creationId xmlns:p14="http://schemas.microsoft.com/office/powerpoint/2010/main" val="3269061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3152445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rivalita</a:t>
            </a:r>
            <a:endParaRPr lang="cs-CZ" dirty="0">
              <a:solidFill>
                <a:srgbClr val="FF0000"/>
              </a:solidFill>
            </a:endParaRPr>
          </a:p>
        </p:txBody>
      </p:sp>
      <p:sp>
        <p:nvSpPr>
          <p:cNvPr id="3" name="Zástupný symbol pro obsah 2"/>
          <p:cNvSpPr>
            <a:spLocks noGrp="1"/>
          </p:cNvSpPr>
          <p:nvPr>
            <p:ph idx="1"/>
          </p:nvPr>
        </p:nvSpPr>
        <p:spPr/>
        <p:txBody>
          <a:bodyPr/>
          <a:lstStyle/>
          <a:p>
            <a:r>
              <a:rPr lang="cs-CZ" dirty="0">
                <a:solidFill>
                  <a:srgbClr val="92D050"/>
                </a:solidFill>
              </a:rPr>
              <a:t>zraňující je </a:t>
            </a:r>
            <a:r>
              <a:rPr lang="cs-CZ" b="1" dirty="0" smtClean="0">
                <a:solidFill>
                  <a:srgbClr val="92D050"/>
                </a:solidFill>
              </a:rPr>
              <a:t>pro dvojčata </a:t>
            </a:r>
            <a:r>
              <a:rPr lang="cs-CZ" b="1" dirty="0">
                <a:solidFill>
                  <a:srgbClr val="92D050"/>
                </a:solidFill>
              </a:rPr>
              <a:t>porovnávání</a:t>
            </a:r>
            <a:r>
              <a:rPr lang="cs-CZ" dirty="0">
                <a:solidFill>
                  <a:srgbClr val="92D050"/>
                </a:solidFill>
              </a:rPr>
              <a:t> </a:t>
            </a:r>
            <a:r>
              <a:rPr lang="cs-CZ" dirty="0" smtClean="0">
                <a:solidFill>
                  <a:srgbClr val="92D050"/>
                </a:solidFill>
              </a:rPr>
              <a:t>nebo</a:t>
            </a:r>
            <a:endParaRPr lang="cs-CZ" dirty="0">
              <a:solidFill>
                <a:srgbClr val="92D050"/>
              </a:solidFill>
            </a:endParaRPr>
          </a:p>
        </p:txBody>
      </p:sp>
    </p:spTree>
    <p:extLst>
      <p:ext uri="{BB962C8B-B14F-4D97-AF65-F5344CB8AC3E}">
        <p14:creationId xmlns:p14="http://schemas.microsoft.com/office/powerpoint/2010/main" val="2728190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Výchova dvojčat</a:t>
            </a:r>
            <a:endParaRPr lang="cs-CZ" dirty="0">
              <a:solidFill>
                <a:srgbClr val="FF0000"/>
              </a:solidFill>
            </a:endParaRPr>
          </a:p>
        </p:txBody>
      </p:sp>
      <p:sp>
        <p:nvSpPr>
          <p:cNvPr id="3" name="Podnadpis 2"/>
          <p:cNvSpPr>
            <a:spLocks noGrp="1"/>
          </p:cNvSpPr>
          <p:nvPr>
            <p:ph type="subTitle" idx="1"/>
          </p:nvPr>
        </p:nvSpPr>
        <p:spPr/>
        <p:txBody>
          <a:bodyPr>
            <a:normAutofit fontScale="70000" lnSpcReduction="20000"/>
          </a:bodyPr>
          <a:lstStyle/>
          <a:p>
            <a:r>
              <a:rPr lang="cs-CZ" b="1" dirty="0">
                <a:solidFill>
                  <a:srgbClr val="00B050"/>
                </a:solidFill>
              </a:rPr>
              <a:t>Výchova dvojčat</a:t>
            </a:r>
            <a:r>
              <a:rPr lang="cs-CZ" dirty="0">
                <a:solidFill>
                  <a:srgbClr val="00B050"/>
                </a:solidFill>
              </a:rPr>
              <a:t> je bezpochyby velmi náročná a vyčerpávající a je téměř nemožné přistupovat k oběma vždy naprosto stejně. Mezi nejdůležitější aspekty zdravého vztahu patří dvojčata </a:t>
            </a:r>
            <a:r>
              <a:rPr lang="cs-CZ" b="1" dirty="0">
                <a:solidFill>
                  <a:srgbClr val="00B050"/>
                </a:solidFill>
              </a:rPr>
              <a:t>nesrovnáva</a:t>
            </a:r>
            <a:r>
              <a:rPr lang="cs-CZ" dirty="0">
                <a:solidFill>
                  <a:srgbClr val="00B050"/>
                </a:solidFill>
              </a:rPr>
              <a:t>t </a:t>
            </a:r>
            <a:r>
              <a:rPr lang="cs-CZ" b="1" dirty="0">
                <a:solidFill>
                  <a:srgbClr val="00B050"/>
                </a:solidFill>
              </a:rPr>
              <a:t>ani nedávat jedno druhému příkladem</a:t>
            </a:r>
            <a:endParaRPr lang="cs-CZ" dirty="0">
              <a:solidFill>
                <a:srgbClr val="00B050"/>
              </a:solidFill>
            </a:endParaRPr>
          </a:p>
        </p:txBody>
      </p:sp>
    </p:spTree>
    <p:extLst>
      <p:ext uri="{BB962C8B-B14F-4D97-AF65-F5344CB8AC3E}">
        <p14:creationId xmlns:p14="http://schemas.microsoft.com/office/powerpoint/2010/main" val="164644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výchova</a:t>
            </a:r>
            <a:endParaRPr lang="cs-CZ" dirty="0">
              <a:solidFill>
                <a:srgbClr val="FF0000"/>
              </a:solidFill>
            </a:endParaRPr>
          </a:p>
        </p:txBody>
      </p:sp>
      <p:sp>
        <p:nvSpPr>
          <p:cNvPr id="3" name="Podnadpis 2"/>
          <p:cNvSpPr>
            <a:spLocks noGrp="1"/>
          </p:cNvSpPr>
          <p:nvPr>
            <p:ph type="subTitle" idx="1"/>
          </p:nvPr>
        </p:nvSpPr>
        <p:spPr/>
        <p:txBody>
          <a:bodyPr>
            <a:normAutofit fontScale="92500" lnSpcReduction="10000"/>
          </a:bodyPr>
          <a:lstStyle/>
          <a:p>
            <a:r>
              <a:rPr lang="cs-CZ" b="1" dirty="0">
                <a:solidFill>
                  <a:srgbClr val="00B050"/>
                </a:solidFill>
              </a:rPr>
              <a:t>Dobré je také najít si alespoň chvíli času na každé dvojče zvlášť a věnovat se pouze jednomu,</a:t>
            </a:r>
            <a:r>
              <a:rPr lang="cs-CZ" dirty="0">
                <a:solidFill>
                  <a:srgbClr val="00B050"/>
                </a:solidFill>
              </a:rPr>
              <a:t> díky čemuž získá pocit </a:t>
            </a:r>
            <a:r>
              <a:rPr lang="cs-CZ" dirty="0" smtClean="0">
                <a:solidFill>
                  <a:srgbClr val="00B050"/>
                </a:solidFill>
              </a:rPr>
              <a:t>vlastnictví</a:t>
            </a:r>
            <a:endParaRPr lang="cs-CZ" dirty="0">
              <a:solidFill>
                <a:srgbClr val="00B050"/>
              </a:solidFill>
            </a:endParaRPr>
          </a:p>
        </p:txBody>
      </p:sp>
    </p:spTree>
    <p:extLst>
      <p:ext uri="{BB962C8B-B14F-4D97-AF65-F5344CB8AC3E}">
        <p14:creationId xmlns:p14="http://schemas.microsoft.com/office/powerpoint/2010/main" val="169387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FF0000"/>
          </a:solidFill>
        </p:spPr>
        <p:txBody>
          <a:bodyPr/>
          <a:lstStyle/>
          <a:p>
            <a:r>
              <a:rPr lang="cs-CZ" dirty="0" smtClean="0"/>
              <a:t>Jednovaječná dvojčata</a:t>
            </a:r>
            <a:endParaRPr lang="cs-CZ" dirty="0"/>
          </a:p>
        </p:txBody>
      </p:sp>
      <p:sp>
        <p:nvSpPr>
          <p:cNvPr id="3" name="Podnadpis 2"/>
          <p:cNvSpPr>
            <a:spLocks noGrp="1"/>
          </p:cNvSpPr>
          <p:nvPr>
            <p:ph type="subTitle" idx="1"/>
          </p:nvPr>
        </p:nvSpPr>
        <p:spPr>
          <a:solidFill>
            <a:srgbClr val="92D050"/>
          </a:solidFill>
        </p:spPr>
        <p:txBody>
          <a:bodyPr>
            <a:normAutofit fontScale="70000" lnSpcReduction="20000"/>
          </a:bodyPr>
          <a:lstStyle/>
          <a:p>
            <a:r>
              <a:rPr lang="cs-CZ" b="1" dirty="0">
                <a:solidFill>
                  <a:schemeClr val="tx1"/>
                </a:solidFill>
              </a:rPr>
              <a:t>Jednovaječná dvojčata vznikají oplodněním jednoho zralého vajíčka jednou spermií. Zárodečná buňka se rozdělí na dvě – dvojčata jsou vždy stejného pohlaví a mají stejný genetický základ (stejnou konstituci, krevní skupinu, atd.). Jednovaječných dvojčat je 25%  z celkového počtu dvojčat</a:t>
            </a:r>
          </a:p>
        </p:txBody>
      </p:sp>
    </p:spTree>
    <p:extLst>
      <p:ext uri="{BB962C8B-B14F-4D97-AF65-F5344CB8AC3E}">
        <p14:creationId xmlns:p14="http://schemas.microsoft.com/office/powerpoint/2010/main" val="1124343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Vliv prostředí</a:t>
            </a:r>
            <a:endParaRPr lang="cs-CZ" b="1" dirty="0">
              <a:solidFill>
                <a:srgbClr val="FF0000"/>
              </a:solidFill>
            </a:endParaRPr>
          </a:p>
        </p:txBody>
      </p:sp>
      <p:sp>
        <p:nvSpPr>
          <p:cNvPr id="3" name="Zástupný symbol pro obsah 2"/>
          <p:cNvSpPr>
            <a:spLocks noGrp="1"/>
          </p:cNvSpPr>
          <p:nvPr>
            <p:ph idx="1"/>
          </p:nvPr>
        </p:nvSpPr>
        <p:spPr/>
        <p:txBody>
          <a:bodyPr/>
          <a:lstStyle/>
          <a:p>
            <a:r>
              <a:rPr lang="cs-CZ" dirty="0">
                <a:solidFill>
                  <a:srgbClr val="00B050"/>
                </a:solidFill>
              </a:rPr>
              <a:t>Ve většině případů </a:t>
            </a:r>
            <a:r>
              <a:rPr lang="cs-CZ" b="1" dirty="0">
                <a:solidFill>
                  <a:srgbClr val="00B050"/>
                </a:solidFill>
              </a:rPr>
              <a:t>dvojčata vyrůstají společně</a:t>
            </a:r>
            <a:r>
              <a:rPr lang="cs-CZ" dirty="0">
                <a:solidFill>
                  <a:srgbClr val="00B050"/>
                </a:solidFill>
              </a:rPr>
              <a:t>, </a:t>
            </a:r>
            <a:r>
              <a:rPr lang="cs-CZ" dirty="0" smtClean="0">
                <a:solidFill>
                  <a:srgbClr val="00B050"/>
                </a:solidFill>
              </a:rPr>
              <a:t>takže vliv </a:t>
            </a:r>
            <a:r>
              <a:rPr lang="cs-CZ" b="1" dirty="0">
                <a:solidFill>
                  <a:srgbClr val="00B050"/>
                </a:solidFill>
              </a:rPr>
              <a:t>prostřed</a:t>
            </a:r>
            <a:r>
              <a:rPr lang="cs-CZ" dirty="0">
                <a:solidFill>
                  <a:srgbClr val="00B050"/>
                </a:solidFill>
              </a:rPr>
              <a:t>í se příliš na rozdílnostech mezi nimi neprojeví. Pokud jsou ovšem oddělena, je možné pozorovat větší odlišnosti</a:t>
            </a:r>
            <a:r>
              <a:rPr lang="cs-CZ" dirty="0"/>
              <a:t>.</a:t>
            </a:r>
          </a:p>
        </p:txBody>
      </p:sp>
    </p:spTree>
    <p:extLst>
      <p:ext uri="{BB962C8B-B14F-4D97-AF65-F5344CB8AC3E}">
        <p14:creationId xmlns:p14="http://schemas.microsoft.com/office/powerpoint/2010/main" val="296064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puberta a identita</a:t>
            </a:r>
            <a:endParaRPr lang="cs-CZ" dirty="0">
              <a:solidFill>
                <a:srgbClr val="FF0000"/>
              </a:solidFill>
            </a:endParaRPr>
          </a:p>
        </p:txBody>
      </p:sp>
      <p:sp>
        <p:nvSpPr>
          <p:cNvPr id="3" name="Podnadpis 2"/>
          <p:cNvSpPr>
            <a:spLocks noGrp="1"/>
          </p:cNvSpPr>
          <p:nvPr>
            <p:ph type="subTitle" idx="1"/>
          </p:nvPr>
        </p:nvSpPr>
        <p:spPr/>
        <p:txBody>
          <a:bodyPr>
            <a:noAutofit/>
          </a:bodyPr>
          <a:lstStyle/>
          <a:p>
            <a:r>
              <a:rPr lang="cs-CZ" sz="2400" b="1" dirty="0" smtClean="0">
                <a:solidFill>
                  <a:srgbClr val="00B050"/>
                </a:solidFill>
              </a:rPr>
              <a:t>Začnou </a:t>
            </a:r>
            <a:r>
              <a:rPr lang="cs-CZ" sz="2400" b="1" dirty="0">
                <a:solidFill>
                  <a:srgbClr val="00B050"/>
                </a:solidFill>
              </a:rPr>
              <a:t>se rozdílně oblékat, změní si účes, poslouchají jiný hudební styl, baví se s </a:t>
            </a:r>
            <a:r>
              <a:rPr lang="cs-CZ" sz="2400" b="1" dirty="0" smtClean="0">
                <a:solidFill>
                  <a:srgbClr val="00B050"/>
                </a:solidFill>
              </a:rPr>
              <a:t>jinými kamarády</a:t>
            </a:r>
            <a:r>
              <a:rPr lang="cs-CZ" sz="2400" dirty="0">
                <a:solidFill>
                  <a:srgbClr val="00B050"/>
                </a:solidFill>
              </a:rPr>
              <a:t>.  </a:t>
            </a:r>
            <a:r>
              <a:rPr lang="cs-CZ" sz="2400" dirty="0" smtClean="0">
                <a:solidFill>
                  <a:srgbClr val="00B050"/>
                </a:solidFill>
              </a:rPr>
              <a:t>Typický </a:t>
            </a:r>
            <a:r>
              <a:rPr lang="cs-CZ" sz="2400" dirty="0">
                <a:solidFill>
                  <a:srgbClr val="00B050"/>
                </a:solidFill>
              </a:rPr>
              <a:t>vzdor vůči rodičům zdvojnásobí a dvojčata se vymezí vůči rodičům ruku v ruce.  </a:t>
            </a:r>
            <a:r>
              <a:rPr lang="cs-CZ" sz="2400" b="1" dirty="0" smtClean="0">
                <a:solidFill>
                  <a:srgbClr val="00B050"/>
                </a:solidFill>
              </a:rPr>
              <a:t>Podle </a:t>
            </a:r>
            <a:r>
              <a:rPr lang="cs-CZ" sz="2400" b="1" dirty="0">
                <a:solidFill>
                  <a:srgbClr val="00B050"/>
                </a:solidFill>
              </a:rPr>
              <a:t>psychologů může během puberty dojít k ještě větší snaze se navzájem vymezit u dvojčat, jejichž rodiče jim </a:t>
            </a:r>
            <a:r>
              <a:rPr lang="cs-CZ" sz="2400" b="1" dirty="0" smtClean="0">
                <a:solidFill>
                  <a:srgbClr val="00B050"/>
                </a:solidFill>
              </a:rPr>
              <a:t>vlastní identitu </a:t>
            </a:r>
            <a:r>
              <a:rPr lang="cs-CZ" sz="2400" b="1" dirty="0">
                <a:solidFill>
                  <a:srgbClr val="00B050"/>
                </a:solidFill>
              </a:rPr>
              <a:t>doposud nebudovali</a:t>
            </a:r>
            <a:r>
              <a:rPr lang="cs-CZ" sz="2400" dirty="0">
                <a:solidFill>
                  <a:srgbClr val="00B050"/>
                </a:solidFill>
              </a:rPr>
              <a:t>. </a:t>
            </a:r>
            <a:r>
              <a:rPr lang="cs-CZ" sz="2400" dirty="0" smtClean="0">
                <a:solidFill>
                  <a:srgbClr val="00B050"/>
                </a:solidFill>
              </a:rPr>
              <a:t>(</a:t>
            </a:r>
          </a:p>
          <a:p>
            <a:endParaRPr lang="cs-CZ" sz="2400" dirty="0" smtClean="0"/>
          </a:p>
        </p:txBody>
      </p:sp>
    </p:spTree>
    <p:extLst>
      <p:ext uri="{BB962C8B-B14F-4D97-AF65-F5344CB8AC3E}">
        <p14:creationId xmlns:p14="http://schemas.microsoft.com/office/powerpoint/2010/main" val="4283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identita</a:t>
            </a:r>
            <a:endParaRPr lang="cs-CZ" dirty="0">
              <a:solidFill>
                <a:srgbClr val="FF0000"/>
              </a:solidFill>
            </a:endParaRPr>
          </a:p>
        </p:txBody>
      </p:sp>
      <p:sp>
        <p:nvSpPr>
          <p:cNvPr id="3" name="Zástupný symbol pro obsah 2"/>
          <p:cNvSpPr>
            <a:spLocks noGrp="1"/>
          </p:cNvSpPr>
          <p:nvPr>
            <p:ph idx="1"/>
          </p:nvPr>
        </p:nvSpPr>
        <p:spPr/>
        <p:txBody>
          <a:bodyPr/>
          <a:lstStyle/>
          <a:p>
            <a:r>
              <a:rPr lang="cs-CZ" b="1" dirty="0" smtClean="0">
                <a:solidFill>
                  <a:srgbClr val="00B050"/>
                </a:solidFill>
              </a:rPr>
              <a:t>Pokuste </a:t>
            </a:r>
            <a:r>
              <a:rPr lang="cs-CZ" b="1" dirty="0">
                <a:solidFill>
                  <a:srgbClr val="00B050"/>
                </a:solidFill>
              </a:rPr>
              <a:t>se kupovat jiné oblečení a rozpoznat konkrétní specifické zájmy toho kterého z nich.</a:t>
            </a:r>
            <a:endParaRPr lang="cs-CZ" dirty="0">
              <a:solidFill>
                <a:srgbClr val="00B050"/>
              </a:solidFill>
            </a:endParaRPr>
          </a:p>
          <a:p>
            <a:endParaRPr lang="cs-CZ" dirty="0">
              <a:solidFill>
                <a:srgbClr val="00B050"/>
              </a:solidFill>
            </a:endParaRPr>
          </a:p>
        </p:txBody>
      </p:sp>
    </p:spTree>
    <p:extLst>
      <p:ext uri="{BB962C8B-B14F-4D97-AF65-F5344CB8AC3E}">
        <p14:creationId xmlns:p14="http://schemas.microsoft.com/office/powerpoint/2010/main" val="2137938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0000"/>
                </a:solidFill>
              </a:rPr>
              <a:t>Větší rozdíly mezi dvojčaty</a:t>
            </a:r>
            <a:endParaRPr lang="cs-CZ" dirty="0">
              <a:solidFill>
                <a:srgbClr val="FF0000"/>
              </a:solidFill>
            </a:endParaRPr>
          </a:p>
        </p:txBody>
      </p:sp>
      <p:sp>
        <p:nvSpPr>
          <p:cNvPr id="3" name="Podnadpis 2"/>
          <p:cNvSpPr>
            <a:spLocks noGrp="1"/>
          </p:cNvSpPr>
          <p:nvPr>
            <p:ph type="subTitle" idx="1"/>
          </p:nvPr>
        </p:nvSpPr>
        <p:spPr/>
        <p:txBody>
          <a:bodyPr>
            <a:normAutofit fontScale="32500" lnSpcReduction="20000"/>
          </a:bodyPr>
          <a:lstStyle/>
          <a:p>
            <a:r>
              <a:rPr lang="cs-CZ" b="1" dirty="0" smtClean="0"/>
              <a:t>?</a:t>
            </a:r>
            <a:endParaRPr lang="cs-CZ" dirty="0"/>
          </a:p>
          <a:p>
            <a:r>
              <a:rPr lang="cs-CZ" sz="6000" dirty="0">
                <a:solidFill>
                  <a:srgbClr val="00B050"/>
                </a:solidFill>
              </a:rPr>
              <a:t>Mnohdy je třeba řešit i to, že zatímco jedno by do školy už nastoupit mohlo, druhému je doporučen odklad. Rodiče se pak rozhodují, zda jednoho z dvojčat poslat „napřed“ či ho spolu se sourozencem nechat ještě rok ve školce. Většinou rodiče volí spíše druhou možnost, koneckonců už z praktických důvodů </a:t>
            </a:r>
          </a:p>
        </p:txBody>
      </p:sp>
    </p:spTree>
    <p:extLst>
      <p:ext uri="{BB962C8B-B14F-4D97-AF65-F5344CB8AC3E}">
        <p14:creationId xmlns:p14="http://schemas.microsoft.com/office/powerpoint/2010/main" val="301306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FF0000"/>
          </a:solidFill>
        </p:spPr>
        <p:txBody>
          <a:bodyPr/>
          <a:lstStyle/>
          <a:p>
            <a:r>
              <a:rPr lang="cs-CZ" dirty="0" smtClean="0"/>
              <a:t>Jednovaječná  dvojčata</a:t>
            </a:r>
            <a:endParaRPr lang="cs-CZ" dirty="0"/>
          </a:p>
        </p:txBody>
      </p:sp>
      <p:sp>
        <p:nvSpPr>
          <p:cNvPr id="3" name="Podnadpis 2"/>
          <p:cNvSpPr>
            <a:spLocks noGrp="1"/>
          </p:cNvSpPr>
          <p:nvPr>
            <p:ph type="subTitle" idx="1"/>
          </p:nvPr>
        </p:nvSpPr>
        <p:spPr>
          <a:solidFill>
            <a:srgbClr val="92D050"/>
          </a:solidFill>
        </p:spPr>
        <p:txBody>
          <a:bodyPr>
            <a:normAutofit fontScale="70000" lnSpcReduction="20000"/>
          </a:bodyPr>
          <a:lstStyle/>
          <a:p>
            <a:r>
              <a:rPr lang="cs-CZ" dirty="0">
                <a:solidFill>
                  <a:schemeClr val="tx1"/>
                </a:solidFill>
              </a:rPr>
              <a:t>I u jednovaječných dvojčat můžeme najít  zákonité odlišnosti. Pokud se vajíčko rozdělí </a:t>
            </a:r>
            <a:r>
              <a:rPr lang="cs-CZ" b="1" dirty="0">
                <a:solidFill>
                  <a:schemeClr val="tx1"/>
                </a:solidFill>
              </a:rPr>
              <a:t>do 3 dnů </a:t>
            </a:r>
            <a:r>
              <a:rPr lang="cs-CZ" dirty="0">
                <a:solidFill>
                  <a:schemeClr val="tx1"/>
                </a:solidFill>
              </a:rPr>
              <a:t>po oplodnění, každý zárodek </a:t>
            </a:r>
            <a:r>
              <a:rPr lang="cs-CZ" b="1" dirty="0">
                <a:solidFill>
                  <a:schemeClr val="tx1"/>
                </a:solidFill>
              </a:rPr>
              <a:t>má svou vlastní placentu i obě plodové blány</a:t>
            </a:r>
            <a:r>
              <a:rPr lang="cs-CZ" dirty="0">
                <a:solidFill>
                  <a:schemeClr val="tx1"/>
                </a:solidFill>
              </a:rPr>
              <a:t>, podobně jako je tomu u dvojvaječných dvojčat, ale jejich genetická výbava je, na rozdíl od dvojvaječných dvojčat, shodná</a:t>
            </a:r>
          </a:p>
        </p:txBody>
      </p:sp>
    </p:spTree>
    <p:extLst>
      <p:ext uri="{BB962C8B-B14F-4D97-AF65-F5344CB8AC3E}">
        <p14:creationId xmlns:p14="http://schemas.microsoft.com/office/powerpoint/2010/main" val="227994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FF0000"/>
          </a:solidFill>
        </p:spPr>
        <p:txBody>
          <a:bodyPr/>
          <a:lstStyle/>
          <a:p>
            <a:r>
              <a:rPr lang="cs-CZ" dirty="0" smtClean="0"/>
              <a:t>Jednovaječná  dvojčata</a:t>
            </a:r>
            <a:endParaRPr lang="cs-CZ" dirty="0"/>
          </a:p>
        </p:txBody>
      </p:sp>
      <p:sp>
        <p:nvSpPr>
          <p:cNvPr id="3" name="Podnadpis 2"/>
          <p:cNvSpPr>
            <a:spLocks noGrp="1"/>
          </p:cNvSpPr>
          <p:nvPr>
            <p:ph type="subTitle" idx="1"/>
          </p:nvPr>
        </p:nvSpPr>
        <p:spPr>
          <a:solidFill>
            <a:srgbClr val="92D050"/>
          </a:solidFill>
        </p:spPr>
        <p:txBody>
          <a:bodyPr>
            <a:normAutofit fontScale="70000" lnSpcReduction="20000"/>
          </a:bodyPr>
          <a:lstStyle/>
          <a:p>
            <a:r>
              <a:rPr lang="cs-CZ" dirty="0">
                <a:solidFill>
                  <a:schemeClr val="tx1"/>
                </a:solidFill>
              </a:rPr>
              <a:t>Dojde-li k rozdělení rýhujícího se vajíčka </a:t>
            </a:r>
            <a:r>
              <a:rPr lang="cs-CZ" b="1" dirty="0">
                <a:solidFill>
                  <a:schemeClr val="tx1"/>
                </a:solidFill>
              </a:rPr>
              <a:t>mezi třetím a sedmým dnem </a:t>
            </a:r>
            <a:r>
              <a:rPr lang="cs-CZ" dirty="0">
                <a:solidFill>
                  <a:schemeClr val="tx1"/>
                </a:solidFill>
              </a:rPr>
              <a:t>od početí (tedy v době, kdy se vajíčko </a:t>
            </a:r>
            <a:r>
              <a:rPr lang="cs-CZ" dirty="0" err="1">
                <a:solidFill>
                  <a:schemeClr val="tx1"/>
                </a:solidFill>
              </a:rPr>
              <a:t>uhnízďuje</a:t>
            </a:r>
            <a:r>
              <a:rPr lang="cs-CZ" dirty="0">
                <a:solidFill>
                  <a:schemeClr val="tx1"/>
                </a:solidFill>
              </a:rPr>
              <a:t> v děložní sliznici), mají oba zárodky pouze jednu placentu a jeden vnější plodový obal, ale </a:t>
            </a:r>
            <a:r>
              <a:rPr lang="cs-CZ" b="1" dirty="0">
                <a:solidFill>
                  <a:schemeClr val="tx1"/>
                </a:solidFill>
              </a:rPr>
              <a:t>dvě vnitřní plodové blány</a:t>
            </a:r>
            <a:r>
              <a:rPr lang="cs-CZ" dirty="0">
                <a:solidFill>
                  <a:schemeClr val="tx1"/>
                </a:solidFill>
              </a:rPr>
              <a:t>. Takto vzniká většina jednovaječných </a:t>
            </a:r>
            <a:r>
              <a:rPr lang="cs-CZ" dirty="0" smtClean="0">
                <a:solidFill>
                  <a:schemeClr val="tx1"/>
                </a:solidFill>
              </a:rPr>
              <a:t>dvojčat.</a:t>
            </a:r>
            <a:endParaRPr lang="cs-CZ" dirty="0">
              <a:solidFill>
                <a:schemeClr val="tx1"/>
              </a:solidFill>
            </a:endParaRPr>
          </a:p>
        </p:txBody>
      </p:sp>
    </p:spTree>
    <p:extLst>
      <p:ext uri="{BB962C8B-B14F-4D97-AF65-F5344CB8AC3E}">
        <p14:creationId xmlns:p14="http://schemas.microsoft.com/office/powerpoint/2010/main" val="254944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74999"/>
            <a:ext cx="7772400" cy="1470025"/>
          </a:xfrm>
          <a:solidFill>
            <a:srgbClr val="FF0000"/>
          </a:solidFill>
        </p:spPr>
        <p:txBody>
          <a:bodyPr/>
          <a:lstStyle/>
          <a:p>
            <a:r>
              <a:rPr lang="cs-CZ" dirty="0" smtClean="0"/>
              <a:t>Jednovaječná dvojčata</a:t>
            </a:r>
            <a:endParaRPr lang="cs-CZ" dirty="0"/>
          </a:p>
        </p:txBody>
      </p:sp>
      <p:sp>
        <p:nvSpPr>
          <p:cNvPr id="3" name="Podnadpis 2"/>
          <p:cNvSpPr>
            <a:spLocks noGrp="1"/>
          </p:cNvSpPr>
          <p:nvPr>
            <p:ph type="subTitle" idx="1"/>
          </p:nvPr>
        </p:nvSpPr>
        <p:spPr>
          <a:solidFill>
            <a:srgbClr val="92D050"/>
          </a:solidFill>
        </p:spPr>
        <p:txBody>
          <a:bodyPr>
            <a:normAutofit fontScale="70000" lnSpcReduction="20000"/>
          </a:bodyPr>
          <a:lstStyle/>
          <a:p>
            <a:r>
              <a:rPr lang="cs-CZ" dirty="0">
                <a:solidFill>
                  <a:schemeClr val="tx1"/>
                </a:solidFill>
              </a:rPr>
              <a:t>Nejvzácnějším případem (asi 1% všech jednovaječných dvojčat) je rozdělení oplozeného vajíčka </a:t>
            </a:r>
            <a:r>
              <a:rPr lang="cs-CZ" b="1" dirty="0">
                <a:solidFill>
                  <a:schemeClr val="tx1"/>
                </a:solidFill>
              </a:rPr>
              <a:t>mezi osmým a dvanáctým dnem.</a:t>
            </a:r>
            <a:r>
              <a:rPr lang="cs-CZ" dirty="0">
                <a:solidFill>
                  <a:schemeClr val="tx1"/>
                </a:solidFill>
              </a:rPr>
              <a:t> Takováto dvojčata mají jednu společnou placentu a vyvíjejí se v jedné společné dutině plodového vejce (nejsou oddělena žádnou plodovou blánou).</a:t>
            </a:r>
          </a:p>
          <a:p>
            <a:endParaRPr lang="cs-CZ" dirty="0"/>
          </a:p>
        </p:txBody>
      </p:sp>
    </p:spTree>
    <p:extLst>
      <p:ext uri="{BB962C8B-B14F-4D97-AF65-F5344CB8AC3E}">
        <p14:creationId xmlns:p14="http://schemas.microsoft.com/office/powerpoint/2010/main" val="266068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0000"/>
          </a:solidFill>
        </p:spPr>
        <p:txBody>
          <a:bodyPr/>
          <a:lstStyle/>
          <a:p>
            <a:r>
              <a:rPr lang="cs-CZ" dirty="0" smtClean="0"/>
              <a:t>Jednovaječná dvojčata</a:t>
            </a:r>
            <a:endParaRPr lang="cs-CZ" dirty="0"/>
          </a:p>
        </p:txBody>
      </p:sp>
      <p:sp>
        <p:nvSpPr>
          <p:cNvPr id="3" name="Zástupný symbol pro obsah 2"/>
          <p:cNvSpPr>
            <a:spLocks noGrp="1"/>
          </p:cNvSpPr>
          <p:nvPr>
            <p:ph idx="1"/>
          </p:nvPr>
        </p:nvSpPr>
        <p:spPr>
          <a:solidFill>
            <a:srgbClr val="92D050"/>
          </a:solidFill>
        </p:spPr>
        <p:txBody>
          <a:bodyPr/>
          <a:lstStyle/>
          <a:p>
            <a:r>
              <a:rPr lang="cs-CZ" dirty="0"/>
              <a:t>Dojde-li k rozdělení zárodku </a:t>
            </a:r>
            <a:r>
              <a:rPr lang="cs-CZ" b="1" dirty="0"/>
              <a:t>po 13 dni od</a:t>
            </a:r>
            <a:r>
              <a:rPr lang="cs-CZ" dirty="0"/>
              <a:t> početí (je to asi v 1% všech jednovaječných dvojčat), nemůže již dojít k úplnému rozdělení a vznikají tak </a:t>
            </a:r>
            <a:r>
              <a:rPr lang="cs-CZ" b="1" dirty="0"/>
              <a:t>dvě částečně srostlé bytosti</a:t>
            </a:r>
            <a:r>
              <a:rPr lang="cs-CZ" dirty="0"/>
              <a:t>, tzv.</a:t>
            </a:r>
            <a:r>
              <a:rPr lang="cs-CZ" i="1" dirty="0"/>
              <a:t> </a:t>
            </a:r>
            <a:r>
              <a:rPr lang="cs-CZ" b="1" i="1" dirty="0"/>
              <a:t>siamská dvojčata</a:t>
            </a:r>
            <a:endParaRPr lang="cs-CZ" dirty="0"/>
          </a:p>
        </p:txBody>
      </p:sp>
    </p:spTree>
    <p:extLst>
      <p:ext uri="{BB962C8B-B14F-4D97-AF65-F5344CB8AC3E}">
        <p14:creationId xmlns:p14="http://schemas.microsoft.com/office/powerpoint/2010/main" val="261707035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924</Words>
  <Application>Microsoft Office PowerPoint</Application>
  <PresentationFormat>Předvádění na obrazovce (4:3)</PresentationFormat>
  <Paragraphs>110</Paragraphs>
  <Slides>53</Slides>
  <Notes>0</Notes>
  <HiddenSlides>0</HiddenSlides>
  <MMClips>0</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Motiv systému Office</vt:lpstr>
      <vt:lpstr>dvojčata</vt:lpstr>
      <vt:lpstr>Frekvence  porodů dvojčat</vt:lpstr>
      <vt:lpstr>Důvody</vt:lpstr>
      <vt:lpstr>Organizace</vt:lpstr>
      <vt:lpstr>Jednovaječná dvojčata</vt:lpstr>
      <vt:lpstr>Jednovaječná  dvojčata</vt:lpstr>
      <vt:lpstr>Jednovaječná  dvojčata</vt:lpstr>
      <vt:lpstr>Jednovaječná dvojčata</vt:lpstr>
      <vt:lpstr>Jednovaječná dvojčata</vt:lpstr>
      <vt:lpstr>Dvojvaječná  dvojčata</vt:lpstr>
      <vt:lpstr>Dvojvaječná dodatečné oplodnění </vt:lpstr>
      <vt:lpstr>syndrom mizejícího</vt:lpstr>
      <vt:lpstr>Siamská dvojčata</vt:lpstr>
      <vt:lpstr>Siamská dvojčata</vt:lpstr>
      <vt:lpstr>Siamská dvojčata</vt:lpstr>
      <vt:lpstr>Siamská dvojčata</vt:lpstr>
      <vt:lpstr>Siamská dvojčata</vt:lpstr>
      <vt:lpstr>Siamská dvojčata</vt:lpstr>
      <vt:lpstr>Rizika  těhotenství</vt:lpstr>
      <vt:lpstr>Riziko těhotenství 2</vt:lpstr>
      <vt:lpstr>Riziko těhotenství 3</vt:lpstr>
      <vt:lpstr>Riziko těhotenství 4</vt:lpstr>
      <vt:lpstr>Riziko těhotenství 5</vt:lpstr>
      <vt:lpstr>Transfuzní syndrom 1</vt:lpstr>
      <vt:lpstr>Transfuzní syndrom 2</vt:lpstr>
      <vt:lpstr>Porody 1</vt:lpstr>
      <vt:lpstr>Porody 2</vt:lpstr>
      <vt:lpstr>Porody 3</vt:lpstr>
      <vt:lpstr>Porody 4</vt:lpstr>
      <vt:lpstr>Porody 5</vt:lpstr>
      <vt:lpstr>Kojení</vt:lpstr>
      <vt:lpstr>Kojení dvojčat</vt:lpstr>
      <vt:lpstr>Kojení dvojčat</vt:lpstr>
      <vt:lpstr>Twinship nebo twinning bond </vt:lpstr>
      <vt:lpstr>Vztahy 2</vt:lpstr>
      <vt:lpstr>Vztahy 3</vt:lpstr>
      <vt:lpstr>rivalita</vt:lpstr>
      <vt:lpstr>Prezentace aplikace PowerPoint</vt:lpstr>
      <vt:lpstr>rodiče</vt:lpstr>
      <vt:lpstr>Prezentace aplikace PowerPoint</vt:lpstr>
      <vt:lpstr>Vstup do školy</vt:lpstr>
      <vt:lpstr>Rozdělení dvojčat</vt:lpstr>
      <vt:lpstr>individualita</vt:lpstr>
      <vt:lpstr>identita</vt:lpstr>
      <vt:lpstr>oslovování</vt:lpstr>
      <vt:lpstr>Prezentace aplikace PowerPoint</vt:lpstr>
      <vt:lpstr>rivalita</vt:lpstr>
      <vt:lpstr>Výchova dvojčat</vt:lpstr>
      <vt:lpstr>výchova</vt:lpstr>
      <vt:lpstr>Vliv prostředí</vt:lpstr>
      <vt:lpstr>puberta a identita</vt:lpstr>
      <vt:lpstr>identita</vt:lpstr>
      <vt:lpstr>Větší rozdíly mezi dvojčaty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dvojčata</dc:title>
  <dc:creator>Milos</dc:creator>
  <cp:lastModifiedBy>Milos</cp:lastModifiedBy>
  <cp:revision>31</cp:revision>
  <dcterms:created xsi:type="dcterms:W3CDTF">2020-09-01T09:12:37Z</dcterms:created>
  <dcterms:modified xsi:type="dcterms:W3CDTF">2020-09-17T15:37:23Z</dcterms:modified>
</cp:coreProperties>
</file>